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</p:sldIdLst>
  <p:sldSz cy="5143500" cx="9144000"/>
  <p:notesSz cx="6858000" cy="9144000"/>
  <p:embeddedFontLst>
    <p:embeddedFont>
      <p:font typeface="Zilla Slab Highlight"/>
      <p:regular r:id="rId6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20" Type="http://schemas.openxmlformats.org/officeDocument/2006/relationships/slide" Target="slides/slide15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22" Type="http://schemas.openxmlformats.org/officeDocument/2006/relationships/slide" Target="slides/slide17.xml"/><Relationship Id="rId66" Type="http://schemas.openxmlformats.org/officeDocument/2006/relationships/font" Target="fonts/ZillaSlabHighlight-regular.fntdata"/><Relationship Id="rId21" Type="http://schemas.openxmlformats.org/officeDocument/2006/relationships/slide" Target="slides/slide16.xml"/><Relationship Id="rId65" Type="http://schemas.openxmlformats.org/officeDocument/2006/relationships/slide" Target="slides/slide60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slide" Target="slides/slide55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20dc37b20dd_0_3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20dc37b20dd_0_3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08ab8391b_1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0" name="Google Shape;330;g2e08ab8391b_1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2e08ab8391b_1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2e08ab8391b_1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2e08ab8391b_1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2e08ab8391b_1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07c05722d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2e07c05722d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2e07c05722d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2e07c05722d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g2e07c05722d_0_19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5" name="Google Shape;365;g2e07c05722d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2e08ab8391b_1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2e08ab8391b_1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g2e08ab8391b_1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3" name="Google Shape;383;g2e08ab8391b_1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2e08ab8391b_1_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2e08ab8391b_1_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0dc37b20dd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" name="Google Shape;61;g20dc37b20dd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5" name="Shape 4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6" name="Google Shape;406;g2e08ab8391b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7" name="Google Shape;407;g2e08ab8391b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8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g2e08ab8391b_1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0" name="Google Shape;420;g2e08ab8391b_1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g2e08ab8391b_1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5" name="Google Shape;435;g2e08ab8391b_1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2e08ab8391b_1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2e08ab8391b_1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g2e07c05722d_0_2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7" name="Google Shape;457;g2e07c05722d_0_2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2e08ab8391b_1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2e08ab8391b_1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2e08ab8391b_1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2e08ab8391b_1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2e08ab8391b_1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2e08ab8391b_1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e07c05722d_0_1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e07c05722d_0_1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2e08ab8391b_1_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2e08ab8391b_1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0dc37b20d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0dc37b20d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5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g2e07c05722d_0_1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7" name="Google Shape;507;g2e07c05722d_0_1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2e08ab8391b_1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2e08ab8391b_1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0" name="Shape 5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1" name="Google Shape;521;g2e08ab8391b_1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2" name="Google Shape;522;g2e08ab8391b_1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g2e08ab8391b_1_1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1" name="Google Shape;531;g2e08ab8391b_1_1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2e07c05722d_0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2e07c05722d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2e07c05722d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2e07c05722d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2e08ab8391b_1_2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2e08ab8391b_1_2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2e07c05722d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2e07c05722d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2e07c05722d_0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2e07c05722d_0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2e07c05722d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2e07c05722d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20dc37b20d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20dc37b20d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2e07c05722d_0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2e07c05722d_0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g2e07c05722d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5" name="Google Shape;595;g2e07c05722d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0" name="Shape 6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Google Shape;601;g2e07c05722d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2" name="Google Shape;602;g2e07c05722d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7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Google Shape;608;g2e08ab8391b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9" name="Google Shape;609;g2e08ab8391b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g2e07c05722d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6" name="Google Shape;616;g2e07c05722d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e07c05722d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3" name="Google Shape;623;g2e07c05722d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8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2e07c05722d_0_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0" name="Google Shape;630;g2e07c05722d_0_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5" name="Shape 6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6" name="Google Shape;636;g2e08ab8391b_2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7" name="Google Shape;637;g2e08ab8391b_2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2e07c05722d_0_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2e07c05722d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9" name="Shape 6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0" name="Google Shape;650;g2e07c05722d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1" name="Google Shape;651;g2e07c05722d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20dc37b20dd_0_1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20dc37b20dd_0_1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g2e07c05722d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8" name="Google Shape;658;g2e07c05722d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3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g2e07c05722d_0_1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5" name="Google Shape;665;g2e07c05722d_0_1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e07c05722d_0_1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2" name="Google Shape;672;g2e07c05722d_0_1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2e07c05722d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2e07c05722d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e07c05722d_0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2e07c05722d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e07c05722d_0_1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2e07c05722d_0_1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e07c05722d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2e07c05722d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e07c05722d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2e07c05722d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2e07c05722d_0_1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2e07c05722d_0_1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e07c05722d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e07c05722d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2ded53937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2ded53937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2e07c05762e_8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2e07c05762e_8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g20dc37b20dd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Google Shape;191;g20dc37b20dd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g20dc37b20dd_0_3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3" name="Google Shape;253;g20dc37b20dd_0_3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2e07c05762e_8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2e07c05762e_8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4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gif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9.png"/><Relationship Id="rId4" Type="http://schemas.openxmlformats.org/officeDocument/2006/relationships/image" Target="../media/image2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8.png"/><Relationship Id="rId4" Type="http://schemas.openxmlformats.org/officeDocument/2006/relationships/image" Target="../media/image12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8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0.png"/><Relationship Id="rId4" Type="http://schemas.openxmlformats.org/officeDocument/2006/relationships/image" Target="../media/image16.png"/><Relationship Id="rId5" Type="http://schemas.openxmlformats.org/officeDocument/2006/relationships/image" Target="../media/image13.png"/><Relationship Id="rId6" Type="http://schemas.openxmlformats.org/officeDocument/2006/relationships/image" Target="../media/image4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9.png"/><Relationship Id="rId4" Type="http://schemas.openxmlformats.org/officeDocument/2006/relationships/image" Target="../media/image17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1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9.jpg"/><Relationship Id="rId4" Type="http://schemas.openxmlformats.org/officeDocument/2006/relationships/image" Target="../media/image1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2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6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23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2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50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2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33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3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30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35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31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3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34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3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38.jp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36.png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41.pn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4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45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9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613" y="141375"/>
            <a:ext cx="8575924" cy="2755774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917700" y="548162"/>
            <a:ext cx="7308600" cy="19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 fontScale="70000"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6000">
                <a:solidFill>
                  <a:srgbClr val="FFFFFF"/>
                </a:solidFill>
              </a:rPr>
              <a:t>Построение графа дорожной системы по изображения со спутника</a:t>
            </a:r>
            <a:endParaRPr b="1" sz="6000">
              <a:solidFill>
                <a:srgbClr val="FFFFFF"/>
              </a:solidFill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1594200" y="4726800"/>
            <a:ext cx="5955600" cy="41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Новосибирский </a:t>
            </a: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государственный</a:t>
            </a: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 университет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  <a:p>
            <a:pPr indent="0" lvl="0" marL="0" rtl="0" algn="ctr">
              <a:lnSpc>
                <a:spcPct val="7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ru" sz="1600">
                <a:latin typeface="Calibri"/>
                <a:ea typeface="Calibri"/>
                <a:cs typeface="Calibri"/>
                <a:sym typeface="Calibri"/>
              </a:rPr>
              <a:t> 2024</a:t>
            </a:r>
            <a:endParaRPr sz="160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1152950" y="3400975"/>
            <a:ext cx="30303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</a:rPr>
              <a:t>Кондренко Кирилл 21203</a:t>
            </a:r>
            <a:endParaRPr b="1" sz="2300"/>
          </a:p>
        </p:txBody>
      </p:sp>
      <p:sp>
        <p:nvSpPr>
          <p:cNvPr id="58" name="Google Shape;58;p13"/>
          <p:cNvSpPr txBox="1"/>
          <p:nvPr/>
        </p:nvSpPr>
        <p:spPr>
          <a:xfrm>
            <a:off x="4800900" y="3400975"/>
            <a:ext cx="3190500" cy="82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b="1" lang="ru" sz="2300">
                <a:solidFill>
                  <a:schemeClr val="dk1"/>
                </a:solidFill>
              </a:rPr>
              <a:t>Шальнев Тимофей 21204</a:t>
            </a:r>
            <a:endParaRPr sz="23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4" name="Google Shape;324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2475" y="59725"/>
            <a:ext cx="7839075" cy="4419600"/>
          </a:xfrm>
          <a:prstGeom prst="rect">
            <a:avLst/>
          </a:prstGeom>
          <a:noFill/>
          <a:ln>
            <a:noFill/>
          </a:ln>
        </p:spPr>
      </p:pic>
      <p:sp>
        <p:nvSpPr>
          <p:cNvPr id="325" name="Google Shape;325;p22"/>
          <p:cNvSpPr txBox="1"/>
          <p:nvPr/>
        </p:nvSpPr>
        <p:spPr>
          <a:xfrm>
            <a:off x="652513" y="4567125"/>
            <a:ext cx="7839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★"/>
            </a:pPr>
            <a:r>
              <a:rPr lang="ru">
                <a:solidFill>
                  <a:schemeClr val="dk2"/>
                </a:solidFill>
              </a:rPr>
              <a:t>https://cvinvolution.medium.com/dice-loss-in-medical-image-segmentation-d0e476eb486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326" name="Google Shape;326;p22"/>
          <p:cNvSpPr txBox="1"/>
          <p:nvPr/>
        </p:nvSpPr>
        <p:spPr>
          <a:xfrm>
            <a:off x="1410400" y="3311025"/>
            <a:ext cx="30162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Dice loss is defined accordingly as 1 — Dice_Coefficient</a:t>
            </a:r>
            <a:endParaRPr b="1"/>
          </a:p>
        </p:txBody>
      </p:sp>
      <p:sp>
        <p:nvSpPr>
          <p:cNvPr id="327" name="Google Shape;327;p2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2" name="Google Shape;332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6950" y="152400"/>
            <a:ext cx="48387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333" name="Google Shape;333;p2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24"/>
          <p:cNvSpPr txBox="1"/>
          <p:nvPr/>
        </p:nvSpPr>
        <p:spPr>
          <a:xfrm>
            <a:off x="866550" y="0"/>
            <a:ext cx="741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what we have and what we want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39" name="Google Shape;339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75" y="568050"/>
            <a:ext cx="4007400" cy="40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0" name="Google Shape;340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68050"/>
            <a:ext cx="4007400" cy="40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2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5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25"/>
          <p:cNvSpPr txBox="1"/>
          <p:nvPr/>
        </p:nvSpPr>
        <p:spPr>
          <a:xfrm>
            <a:off x="866550" y="0"/>
            <a:ext cx="7410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Crossroads detection: </a:t>
            </a:r>
            <a:r>
              <a:rPr lang="ru" sz="2100">
                <a:solidFill>
                  <a:schemeClr val="dk1"/>
                </a:solidFill>
                <a:highlight>
                  <a:srgbClr val="FFFFFF"/>
                </a:highlight>
              </a:rPr>
              <a:t>corner detector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47" name="Google Shape;34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188" y="737250"/>
            <a:ext cx="6525624" cy="36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48" name="Google Shape;348;p2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26"/>
          <p:cNvSpPr txBox="1"/>
          <p:nvPr/>
        </p:nvSpPr>
        <p:spPr>
          <a:xfrm>
            <a:off x="866550" y="0"/>
            <a:ext cx="7410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Crossroads detection: </a:t>
            </a:r>
            <a:r>
              <a:rPr lang="ru" sz="2100">
                <a:solidFill>
                  <a:schemeClr val="dk1"/>
                </a:solidFill>
                <a:highlight>
                  <a:srgbClr val="FFFFFF"/>
                </a:highlight>
              </a:rPr>
              <a:t>corner detector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54" name="Google Shape;35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188" y="737250"/>
            <a:ext cx="6525624" cy="36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55" name="Google Shape;355;p2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27"/>
          <p:cNvSpPr txBox="1"/>
          <p:nvPr/>
        </p:nvSpPr>
        <p:spPr>
          <a:xfrm>
            <a:off x="866550" y="0"/>
            <a:ext cx="74109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100">
                <a:solidFill>
                  <a:schemeClr val="dk1"/>
                </a:solidFill>
              </a:rPr>
              <a:t>Crossroads detection: </a:t>
            </a:r>
            <a:r>
              <a:rPr lang="ru" sz="2100">
                <a:solidFill>
                  <a:schemeClr val="dk1"/>
                </a:solidFill>
                <a:highlight>
                  <a:srgbClr val="FFFFFF"/>
                </a:highlight>
              </a:rPr>
              <a:t>corner detector</a:t>
            </a:r>
            <a:endParaRPr sz="21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61" name="Google Shape;361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9188" y="737250"/>
            <a:ext cx="6525624" cy="3668999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2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p28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368" name="Google Shape;368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88400" y="885235"/>
            <a:ext cx="6468127" cy="3373024"/>
          </a:xfrm>
          <a:prstGeom prst="rect">
            <a:avLst/>
          </a:prstGeom>
          <a:noFill/>
          <a:ln>
            <a:noFill/>
          </a:ln>
        </p:spPr>
      </p:pic>
      <p:sp>
        <p:nvSpPr>
          <p:cNvPr id="369" name="Google Shape;369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29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 approach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375" name="Google Shape;375;p29"/>
          <p:cNvSpPr/>
          <p:nvPr/>
        </p:nvSpPr>
        <p:spPr>
          <a:xfrm>
            <a:off x="8665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29"/>
          <p:cNvSpPr/>
          <p:nvPr/>
        </p:nvSpPr>
        <p:spPr>
          <a:xfrm>
            <a:off x="1518425" y="2091078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77" name="Google Shape;377;p29"/>
          <p:cNvCxnSpPr/>
          <p:nvPr/>
        </p:nvCxnSpPr>
        <p:spPr>
          <a:xfrm flipH="1" rot="10800000">
            <a:off x="2605025" y="2565750"/>
            <a:ext cx="712200" cy="6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78" name="Google Shape;378;p29"/>
          <p:cNvSpPr/>
          <p:nvPr/>
        </p:nvSpPr>
        <p:spPr>
          <a:xfrm>
            <a:off x="49492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29"/>
          <p:cNvSpPr/>
          <p:nvPr/>
        </p:nvSpPr>
        <p:spPr>
          <a:xfrm>
            <a:off x="5994459" y="2091086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30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chemeClr val="lt1"/>
                </a:highlight>
              </a:rPr>
              <a:t>Harris corner detector approach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86" name="Google Shape;386;p30"/>
          <p:cNvSpPr/>
          <p:nvPr/>
        </p:nvSpPr>
        <p:spPr>
          <a:xfrm>
            <a:off x="8665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30"/>
          <p:cNvSpPr/>
          <p:nvPr/>
        </p:nvSpPr>
        <p:spPr>
          <a:xfrm>
            <a:off x="1518425" y="2091078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88" name="Google Shape;388;p30"/>
          <p:cNvCxnSpPr/>
          <p:nvPr/>
        </p:nvCxnSpPr>
        <p:spPr>
          <a:xfrm>
            <a:off x="2061725" y="3177675"/>
            <a:ext cx="0" cy="51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89" name="Google Shape;389;p30"/>
          <p:cNvSpPr/>
          <p:nvPr/>
        </p:nvSpPr>
        <p:spPr>
          <a:xfrm>
            <a:off x="49492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0" name="Google Shape;390;p30"/>
          <p:cNvSpPr/>
          <p:nvPr/>
        </p:nvSpPr>
        <p:spPr>
          <a:xfrm>
            <a:off x="5974284" y="2893586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1" name="Google Shape;391;p3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1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chemeClr val="lt1"/>
                </a:highlight>
              </a:rPr>
              <a:t>Harris corner detector approach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97" name="Google Shape;397;p31"/>
          <p:cNvSpPr/>
          <p:nvPr/>
        </p:nvSpPr>
        <p:spPr>
          <a:xfrm>
            <a:off x="8665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8" name="Google Shape;398;p31"/>
          <p:cNvCxnSpPr/>
          <p:nvPr/>
        </p:nvCxnSpPr>
        <p:spPr>
          <a:xfrm flipH="1" rot="10800000">
            <a:off x="2605025" y="2565750"/>
            <a:ext cx="712200" cy="6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9" name="Google Shape;399;p31"/>
          <p:cNvCxnSpPr>
            <a:stCxn id="397" idx="1"/>
            <a:endCxn id="397" idx="3"/>
          </p:cNvCxnSpPr>
          <p:nvPr/>
        </p:nvCxnSpPr>
        <p:spPr>
          <a:xfrm>
            <a:off x="866550" y="3034625"/>
            <a:ext cx="33282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0" name="Google Shape;400;p31"/>
          <p:cNvSpPr/>
          <p:nvPr/>
        </p:nvSpPr>
        <p:spPr>
          <a:xfrm>
            <a:off x="1518425" y="2091078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1"/>
          <p:cNvSpPr/>
          <p:nvPr/>
        </p:nvSpPr>
        <p:spPr>
          <a:xfrm>
            <a:off x="49492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02" name="Google Shape;402;p31"/>
          <p:cNvCxnSpPr>
            <a:stCxn id="401" idx="1"/>
            <a:endCxn id="401" idx="3"/>
          </p:cNvCxnSpPr>
          <p:nvPr/>
        </p:nvCxnSpPr>
        <p:spPr>
          <a:xfrm>
            <a:off x="4949250" y="3034625"/>
            <a:ext cx="33282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3" name="Google Shape;403;p31"/>
          <p:cNvSpPr/>
          <p:nvPr/>
        </p:nvSpPr>
        <p:spPr>
          <a:xfrm>
            <a:off x="6070050" y="2091078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4" name="Google Shape;404;p3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1388" y="1089450"/>
            <a:ext cx="3715601" cy="37156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4" name="Google Shape;64;p14"/>
          <p:cNvGrpSpPr/>
          <p:nvPr/>
        </p:nvGrpSpPr>
        <p:grpSpPr>
          <a:xfrm>
            <a:off x="5188532" y="1144210"/>
            <a:ext cx="3886300" cy="3606079"/>
            <a:chOff x="4936420" y="1196726"/>
            <a:chExt cx="3758511" cy="3038233"/>
          </a:xfrm>
        </p:grpSpPr>
        <p:grpSp>
          <p:nvGrpSpPr>
            <p:cNvPr id="65" name="Google Shape;65;p14"/>
            <p:cNvGrpSpPr/>
            <p:nvPr/>
          </p:nvGrpSpPr>
          <p:grpSpPr>
            <a:xfrm>
              <a:off x="4936420" y="1196726"/>
              <a:ext cx="3758511" cy="3038233"/>
              <a:chOff x="4111976" y="143475"/>
              <a:chExt cx="3272824" cy="2094900"/>
            </a:xfrm>
          </p:grpSpPr>
          <p:pic>
            <p:nvPicPr>
              <p:cNvPr id="66" name="Google Shape;66;p14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4111976" y="152400"/>
                <a:ext cx="3228975" cy="208597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67" name="Google Shape;67;p14"/>
              <p:cNvSpPr/>
              <p:nvPr/>
            </p:nvSpPr>
            <p:spPr>
              <a:xfrm>
                <a:off x="5974500" y="143475"/>
                <a:ext cx="1410300" cy="357300"/>
              </a:xfrm>
              <a:prstGeom prst="rect">
                <a:avLst/>
              </a:prstGeom>
              <a:solidFill>
                <a:schemeClr val="lt1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68" name="Google Shape;68;p14"/>
            <p:cNvSpPr/>
            <p:nvPr/>
          </p:nvSpPr>
          <p:spPr>
            <a:xfrm>
              <a:off x="5479925" y="1608875"/>
              <a:ext cx="183300" cy="34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9" name="Google Shape;69;p14"/>
            <p:cNvSpPr/>
            <p:nvPr/>
          </p:nvSpPr>
          <p:spPr>
            <a:xfrm>
              <a:off x="6035300" y="2026875"/>
              <a:ext cx="183300" cy="34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0" name="Google Shape;70;p14"/>
            <p:cNvSpPr/>
            <p:nvPr/>
          </p:nvSpPr>
          <p:spPr>
            <a:xfrm>
              <a:off x="6773875" y="1300050"/>
              <a:ext cx="183300" cy="34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1" name="Google Shape;71;p14"/>
            <p:cNvSpPr/>
            <p:nvPr/>
          </p:nvSpPr>
          <p:spPr>
            <a:xfrm>
              <a:off x="4936425" y="2716350"/>
              <a:ext cx="228300" cy="34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4"/>
            <p:cNvSpPr/>
            <p:nvPr/>
          </p:nvSpPr>
          <p:spPr>
            <a:xfrm>
              <a:off x="6590575" y="3720500"/>
              <a:ext cx="183300" cy="34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3" name="Google Shape;73;p14"/>
            <p:cNvSpPr/>
            <p:nvPr/>
          </p:nvSpPr>
          <p:spPr>
            <a:xfrm>
              <a:off x="7432550" y="2397750"/>
              <a:ext cx="183300" cy="34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4" name="Google Shape;74;p14"/>
            <p:cNvSpPr/>
            <p:nvPr/>
          </p:nvSpPr>
          <p:spPr>
            <a:xfrm>
              <a:off x="8281000" y="2953725"/>
              <a:ext cx="228300" cy="3480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75" name="Google Shape;75;p14"/>
          <p:cNvCxnSpPr/>
          <p:nvPr/>
        </p:nvCxnSpPr>
        <p:spPr>
          <a:xfrm>
            <a:off x="4195342" y="2947252"/>
            <a:ext cx="9318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76" name="Google Shape;76;p14"/>
          <p:cNvSpPr txBox="1"/>
          <p:nvPr/>
        </p:nvSpPr>
        <p:spPr>
          <a:xfrm>
            <a:off x="3678600" y="0"/>
            <a:ext cx="20559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3200">
                <a:solidFill>
                  <a:srgbClr val="274E13"/>
                </a:solidFill>
              </a:rPr>
              <a:t>Problem</a:t>
            </a:r>
            <a:endParaRPr b="1" sz="3200">
              <a:solidFill>
                <a:srgbClr val="274E13"/>
              </a:solidFill>
            </a:endParaRPr>
          </a:p>
        </p:txBody>
      </p:sp>
      <p:sp>
        <p:nvSpPr>
          <p:cNvPr id="77" name="Google Shape;7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32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chemeClr val="lt1"/>
                </a:highlight>
              </a:rPr>
              <a:t>Harris corner detector approach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10" name="Google Shape;410;p32"/>
          <p:cNvSpPr/>
          <p:nvPr/>
        </p:nvSpPr>
        <p:spPr>
          <a:xfrm>
            <a:off x="8665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1" name="Google Shape;411;p32"/>
          <p:cNvCxnSpPr>
            <a:stCxn id="410" idx="1"/>
            <a:endCxn id="410" idx="3"/>
          </p:cNvCxnSpPr>
          <p:nvPr/>
        </p:nvCxnSpPr>
        <p:spPr>
          <a:xfrm>
            <a:off x="866550" y="3034625"/>
            <a:ext cx="33282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12" name="Google Shape;412;p32"/>
          <p:cNvSpPr/>
          <p:nvPr/>
        </p:nvSpPr>
        <p:spPr>
          <a:xfrm>
            <a:off x="1518425" y="2091078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3" name="Google Shape;413;p32"/>
          <p:cNvSpPr/>
          <p:nvPr/>
        </p:nvSpPr>
        <p:spPr>
          <a:xfrm>
            <a:off x="49492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14" name="Google Shape;414;p32"/>
          <p:cNvCxnSpPr>
            <a:stCxn id="413" idx="1"/>
            <a:endCxn id="413" idx="3"/>
          </p:cNvCxnSpPr>
          <p:nvPr/>
        </p:nvCxnSpPr>
        <p:spPr>
          <a:xfrm>
            <a:off x="4949250" y="3034625"/>
            <a:ext cx="33282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15" name="Google Shape;415;p32"/>
          <p:cNvCxnSpPr/>
          <p:nvPr/>
        </p:nvCxnSpPr>
        <p:spPr>
          <a:xfrm>
            <a:off x="2061725" y="3177675"/>
            <a:ext cx="0" cy="51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6" name="Google Shape;416;p32"/>
          <p:cNvSpPr/>
          <p:nvPr/>
        </p:nvSpPr>
        <p:spPr>
          <a:xfrm>
            <a:off x="5974284" y="2893586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33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chemeClr val="lt1"/>
                </a:highlight>
              </a:rPr>
              <a:t>Harris corner detector approach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23" name="Google Shape;423;p33"/>
          <p:cNvSpPr/>
          <p:nvPr/>
        </p:nvSpPr>
        <p:spPr>
          <a:xfrm>
            <a:off x="8665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4" name="Google Shape;424;p33"/>
          <p:cNvCxnSpPr/>
          <p:nvPr/>
        </p:nvCxnSpPr>
        <p:spPr>
          <a:xfrm flipH="1" rot="10800000">
            <a:off x="2605025" y="2565750"/>
            <a:ext cx="712200" cy="60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5" name="Google Shape;425;p33"/>
          <p:cNvCxnSpPr/>
          <p:nvPr/>
        </p:nvCxnSpPr>
        <p:spPr>
          <a:xfrm>
            <a:off x="1743975" y="2278225"/>
            <a:ext cx="15357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6" name="Google Shape;426;p33"/>
          <p:cNvSpPr/>
          <p:nvPr/>
        </p:nvSpPr>
        <p:spPr>
          <a:xfrm>
            <a:off x="1518425" y="2091078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7" name="Google Shape;427;p33"/>
          <p:cNvCxnSpPr/>
          <p:nvPr/>
        </p:nvCxnSpPr>
        <p:spPr>
          <a:xfrm>
            <a:off x="1763050" y="2278225"/>
            <a:ext cx="0" cy="1143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8" name="Google Shape;428;p33"/>
          <p:cNvSpPr/>
          <p:nvPr/>
        </p:nvSpPr>
        <p:spPr>
          <a:xfrm>
            <a:off x="49492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29" name="Google Shape;429;p33"/>
          <p:cNvCxnSpPr/>
          <p:nvPr/>
        </p:nvCxnSpPr>
        <p:spPr>
          <a:xfrm>
            <a:off x="5826675" y="2278225"/>
            <a:ext cx="15357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0" name="Google Shape;430;p33"/>
          <p:cNvSpPr/>
          <p:nvPr/>
        </p:nvSpPr>
        <p:spPr>
          <a:xfrm>
            <a:off x="6070050" y="2091078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31" name="Google Shape;431;p33"/>
          <p:cNvCxnSpPr/>
          <p:nvPr/>
        </p:nvCxnSpPr>
        <p:spPr>
          <a:xfrm>
            <a:off x="5845750" y="2278225"/>
            <a:ext cx="0" cy="1143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2" name="Google Shape;432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34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chemeClr val="lt1"/>
                </a:highlight>
              </a:rPr>
              <a:t>Harris corner detector approach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38" name="Google Shape;438;p34"/>
          <p:cNvSpPr/>
          <p:nvPr/>
        </p:nvSpPr>
        <p:spPr>
          <a:xfrm>
            <a:off x="8665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9" name="Google Shape;439;p34"/>
          <p:cNvSpPr/>
          <p:nvPr/>
        </p:nvSpPr>
        <p:spPr>
          <a:xfrm>
            <a:off x="1518425" y="2091078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34"/>
          <p:cNvSpPr/>
          <p:nvPr/>
        </p:nvSpPr>
        <p:spPr>
          <a:xfrm>
            <a:off x="4949250" y="1456325"/>
            <a:ext cx="3328200" cy="3156600"/>
          </a:xfrm>
          <a:prstGeom prst="rect">
            <a:avLst/>
          </a:prstGeom>
          <a:solidFill>
            <a:srgbClr val="00FF00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1" name="Google Shape;441;p34"/>
          <p:cNvCxnSpPr/>
          <p:nvPr/>
        </p:nvCxnSpPr>
        <p:spPr>
          <a:xfrm>
            <a:off x="2061725" y="3177675"/>
            <a:ext cx="0" cy="51840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2" name="Google Shape;442;p34"/>
          <p:cNvSpPr/>
          <p:nvPr/>
        </p:nvSpPr>
        <p:spPr>
          <a:xfrm>
            <a:off x="5974284" y="2893586"/>
            <a:ext cx="1086600" cy="1086600"/>
          </a:xfrm>
          <a:prstGeom prst="rect">
            <a:avLst/>
          </a:prstGeom>
          <a:noFill/>
          <a:ln cap="flat" cmpd="sng" w="28575">
            <a:solidFill>
              <a:srgbClr val="FF0000"/>
            </a:solidFill>
            <a:prstDash val="dash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43" name="Google Shape;443;p34"/>
          <p:cNvCxnSpPr/>
          <p:nvPr/>
        </p:nvCxnSpPr>
        <p:spPr>
          <a:xfrm>
            <a:off x="1743975" y="2278225"/>
            <a:ext cx="15357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4" name="Google Shape;444;p34"/>
          <p:cNvCxnSpPr/>
          <p:nvPr/>
        </p:nvCxnSpPr>
        <p:spPr>
          <a:xfrm>
            <a:off x="1763050" y="2278225"/>
            <a:ext cx="0" cy="1143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5" name="Google Shape;445;p34"/>
          <p:cNvCxnSpPr/>
          <p:nvPr/>
        </p:nvCxnSpPr>
        <p:spPr>
          <a:xfrm>
            <a:off x="5826675" y="2278225"/>
            <a:ext cx="1535700" cy="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46" name="Google Shape;446;p34"/>
          <p:cNvCxnSpPr/>
          <p:nvPr/>
        </p:nvCxnSpPr>
        <p:spPr>
          <a:xfrm>
            <a:off x="5845750" y="2278225"/>
            <a:ext cx="0" cy="1143600"/>
          </a:xfrm>
          <a:prstGeom prst="straightConnector1">
            <a:avLst/>
          </a:prstGeom>
          <a:noFill/>
          <a:ln cap="flat" cmpd="sng" w="38100">
            <a:solidFill>
              <a:srgbClr val="FFFF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7" name="Google Shape;447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35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chemeClr val="lt1"/>
                </a:highlight>
              </a:rPr>
              <a:t>Harris corner detector approach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453" name="Google Shape;453;p35"/>
          <p:cNvSpPr txBox="1"/>
          <p:nvPr/>
        </p:nvSpPr>
        <p:spPr>
          <a:xfrm>
            <a:off x="866550" y="1595250"/>
            <a:ext cx="7410900" cy="1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</a:rPr>
              <a:t>Idea</a:t>
            </a:r>
            <a:r>
              <a:rPr lang="ru" sz="1900">
                <a:solidFill>
                  <a:schemeClr val="dk1"/>
                </a:solidFill>
              </a:rPr>
              <a:t>: find points whose neighbors change greatly when shifted in any direction</a:t>
            </a:r>
            <a:endParaRPr sz="1900">
              <a:solidFill>
                <a:schemeClr val="dk1"/>
              </a:solidFill>
            </a:endParaRPr>
          </a:p>
        </p:txBody>
      </p:sp>
      <p:sp>
        <p:nvSpPr>
          <p:cNvPr id="454" name="Google Shape;454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p36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60" name="Google Shape;46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967075" y="4323900"/>
            <a:ext cx="2711750" cy="61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98950"/>
            <a:ext cx="8839201" cy="1449285"/>
          </a:xfrm>
          <a:prstGeom prst="rect">
            <a:avLst/>
          </a:prstGeom>
          <a:noFill/>
          <a:ln>
            <a:noFill/>
          </a:ln>
        </p:spPr>
      </p:pic>
      <p:sp>
        <p:nvSpPr>
          <p:cNvPr id="462" name="Google Shape;462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37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68" name="Google Shape;468;p37"/>
          <p:cNvSpPr/>
          <p:nvPr/>
        </p:nvSpPr>
        <p:spPr>
          <a:xfrm>
            <a:off x="2946713" y="1899225"/>
            <a:ext cx="615900" cy="61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37"/>
          <p:cNvSpPr/>
          <p:nvPr/>
        </p:nvSpPr>
        <p:spPr>
          <a:xfrm>
            <a:off x="5581388" y="2966225"/>
            <a:ext cx="615900" cy="615900"/>
          </a:xfrm>
          <a:prstGeom prst="rect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470" name="Google Shape;470;p37"/>
          <p:cNvCxnSpPr/>
          <p:nvPr/>
        </p:nvCxnSpPr>
        <p:spPr>
          <a:xfrm>
            <a:off x="3235338" y="2178250"/>
            <a:ext cx="2655600" cy="1164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1" name="Google Shape;471;p37"/>
          <p:cNvSpPr txBox="1"/>
          <p:nvPr/>
        </p:nvSpPr>
        <p:spPr>
          <a:xfrm>
            <a:off x="4399513" y="2274450"/>
            <a:ext cx="894900" cy="29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1"/>
                </a:solidFill>
              </a:rPr>
              <a:t>u, v</a:t>
            </a:r>
            <a:endParaRPr sz="1800">
              <a:solidFill>
                <a:schemeClr val="dk1"/>
              </a:solidFill>
            </a:endParaRPr>
          </a:p>
        </p:txBody>
      </p:sp>
      <p:sp>
        <p:nvSpPr>
          <p:cNvPr id="472" name="Google Shape;472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8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478" name="Google Shape;478;p38"/>
          <p:cNvSpPr txBox="1"/>
          <p:nvPr/>
        </p:nvSpPr>
        <p:spPr>
          <a:xfrm>
            <a:off x="1378050" y="2210850"/>
            <a:ext cx="6387900" cy="72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3000">
                <a:solidFill>
                  <a:schemeClr val="dk1"/>
                </a:solidFill>
              </a:rPr>
              <a:t>E(u, v)</a:t>
            </a:r>
            <a:r>
              <a:rPr lang="ru" sz="3000">
                <a:solidFill>
                  <a:schemeClr val="dk1"/>
                </a:solidFill>
              </a:rPr>
              <a:t> is large    =&gt;</a:t>
            </a:r>
            <a:r>
              <a:rPr lang="ru" sz="3200">
                <a:solidFill>
                  <a:schemeClr val="dk1"/>
                </a:solidFill>
              </a:rPr>
              <a:t>    </a:t>
            </a:r>
            <a:r>
              <a:rPr b="1" lang="ru" sz="3200">
                <a:solidFill>
                  <a:schemeClr val="dk1"/>
                </a:solidFill>
              </a:rPr>
              <a:t>it’s corner!</a:t>
            </a:r>
            <a:endParaRPr b="1" sz="3200">
              <a:solidFill>
                <a:schemeClr val="dk1"/>
              </a:solidFill>
            </a:endParaRPr>
          </a:p>
        </p:txBody>
      </p:sp>
      <p:sp>
        <p:nvSpPr>
          <p:cNvPr id="479" name="Google Shape;479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p39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85" name="Google Shape;485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53500" y="1262250"/>
            <a:ext cx="3236979" cy="3653400"/>
          </a:xfrm>
          <a:prstGeom prst="rect">
            <a:avLst/>
          </a:prstGeom>
          <a:noFill/>
          <a:ln>
            <a:noFill/>
          </a:ln>
        </p:spPr>
      </p:pic>
      <p:sp>
        <p:nvSpPr>
          <p:cNvPr id="486" name="Google Shape;486;p39"/>
          <p:cNvSpPr txBox="1"/>
          <p:nvPr/>
        </p:nvSpPr>
        <p:spPr>
          <a:xfrm>
            <a:off x="866550" y="815925"/>
            <a:ext cx="7410900" cy="1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</a:rPr>
              <a:t>**some math magic happens**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487" name="Google Shape;487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74275" y="3440875"/>
            <a:ext cx="1240576" cy="893548"/>
          </a:xfrm>
          <a:prstGeom prst="rect">
            <a:avLst/>
          </a:prstGeom>
          <a:noFill/>
          <a:ln>
            <a:noFill/>
          </a:ln>
        </p:spPr>
      </p:pic>
      <p:sp>
        <p:nvSpPr>
          <p:cNvPr id="488" name="Google Shape;488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40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494" name="Google Shape;494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3850" y="2617573"/>
            <a:ext cx="5796301" cy="18054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95" name="Google Shape;495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673850" y="593975"/>
            <a:ext cx="5796301" cy="2023593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p41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02" name="Google Shape;502;p41"/>
          <p:cNvSpPr txBox="1"/>
          <p:nvPr/>
        </p:nvSpPr>
        <p:spPr>
          <a:xfrm>
            <a:off x="866550" y="815925"/>
            <a:ext cx="7410900" cy="195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dk1"/>
                </a:solidFill>
              </a:rPr>
              <a:t>**some math magic happens**</a:t>
            </a:r>
            <a:endParaRPr b="1" sz="1900">
              <a:solidFill>
                <a:schemeClr val="dk1"/>
              </a:solidFill>
            </a:endParaRPr>
          </a:p>
        </p:txBody>
      </p:sp>
      <p:pic>
        <p:nvPicPr>
          <p:cNvPr id="503" name="Google Shape;503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3009" y="1354081"/>
            <a:ext cx="3377975" cy="310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Google Shape;82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6625" y="465713"/>
            <a:ext cx="1941026" cy="1941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1988" y="209125"/>
            <a:ext cx="1941026" cy="19410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15"/>
          <p:cNvCxnSpPr>
            <a:stCxn id="82" idx="3"/>
            <a:endCxn id="83" idx="1"/>
          </p:cNvCxnSpPr>
          <p:nvPr/>
        </p:nvCxnSpPr>
        <p:spPr>
          <a:xfrm flipH="1" rot="10800000">
            <a:off x="2357651" y="1179726"/>
            <a:ext cx="4434300" cy="2565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5" name="Google Shape;85;p15"/>
          <p:cNvSpPr/>
          <p:nvPr/>
        </p:nvSpPr>
        <p:spPr>
          <a:xfrm>
            <a:off x="3408000" y="885578"/>
            <a:ext cx="2134500" cy="844800"/>
          </a:xfrm>
          <a:prstGeom prst="roundRect">
            <a:avLst>
              <a:gd fmla="val 16667" name="adj"/>
            </a:avLst>
          </a:prstGeom>
          <a:solidFill>
            <a:srgbClr val="07376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chemeClr val="lt1"/>
                </a:solidFill>
              </a:rPr>
              <a:t>Binary Segmentation</a:t>
            </a:r>
            <a:endParaRPr b="1" sz="1900">
              <a:solidFill>
                <a:schemeClr val="lt1"/>
              </a:solidFill>
            </a:endParaRPr>
          </a:p>
        </p:txBody>
      </p:sp>
      <p:sp>
        <p:nvSpPr>
          <p:cNvPr id="86" name="Google Shape;86;p15"/>
          <p:cNvSpPr txBox="1"/>
          <p:nvPr/>
        </p:nvSpPr>
        <p:spPr>
          <a:xfrm>
            <a:off x="3601500" y="0"/>
            <a:ext cx="1941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3000">
                <a:solidFill>
                  <a:schemeClr val="dk1"/>
                </a:solidFill>
              </a:rPr>
              <a:t>Pipeline</a:t>
            </a:r>
            <a:endParaRPr b="1" sz="3000">
              <a:solidFill>
                <a:schemeClr val="dk1"/>
              </a:solidFill>
            </a:endParaRPr>
          </a:p>
        </p:txBody>
      </p:sp>
      <p:cxnSp>
        <p:nvCxnSpPr>
          <p:cNvPr id="87" name="Google Shape;87;p15"/>
          <p:cNvCxnSpPr>
            <a:stCxn id="83" idx="2"/>
            <a:endCxn id="88" idx="3"/>
          </p:cNvCxnSpPr>
          <p:nvPr/>
        </p:nvCxnSpPr>
        <p:spPr>
          <a:xfrm rot="5400000">
            <a:off x="6111001" y="2452251"/>
            <a:ext cx="1953600" cy="1349400"/>
          </a:xfrm>
          <a:prstGeom prst="curvedConnector2">
            <a:avLst/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9" name="Google Shape;89;p15"/>
          <p:cNvCxnSpPr>
            <a:stCxn id="90" idx="1"/>
            <a:endCxn id="91" idx="3"/>
          </p:cNvCxnSpPr>
          <p:nvPr/>
        </p:nvCxnSpPr>
        <p:spPr>
          <a:xfrm rot="10800000">
            <a:off x="2357651" y="3735575"/>
            <a:ext cx="2190300" cy="304200"/>
          </a:xfrm>
          <a:prstGeom prst="curvedConnector3">
            <a:avLst>
              <a:gd fmla="val 50000" name="adj1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2" name="Google Shape;92;p15"/>
          <p:cNvSpPr/>
          <p:nvPr/>
        </p:nvSpPr>
        <p:spPr>
          <a:xfrm>
            <a:off x="6792000" y="2548850"/>
            <a:ext cx="1656000" cy="1092600"/>
          </a:xfrm>
          <a:prstGeom prst="roundRect">
            <a:avLst>
              <a:gd fmla="val 16667" name="adj"/>
            </a:avLst>
          </a:prstGeom>
          <a:solidFill>
            <a:srgbClr val="0B539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FFFF"/>
                </a:solidFill>
              </a:rPr>
              <a:t>Crossroads detection</a:t>
            </a:r>
            <a:endParaRPr b="1" sz="1900">
              <a:solidFill>
                <a:srgbClr val="FFFFFF"/>
              </a:solidFill>
            </a:endParaRPr>
          </a:p>
        </p:txBody>
      </p:sp>
      <p:sp>
        <p:nvSpPr>
          <p:cNvPr id="93" name="Google Shape;93;p15"/>
          <p:cNvSpPr/>
          <p:nvPr/>
        </p:nvSpPr>
        <p:spPr>
          <a:xfrm>
            <a:off x="2812975" y="3341375"/>
            <a:ext cx="1398300" cy="1092600"/>
          </a:xfrm>
          <a:prstGeom prst="roundRect">
            <a:avLst>
              <a:gd fmla="val 16667" name="adj"/>
            </a:avLst>
          </a:prstGeom>
          <a:solidFill>
            <a:srgbClr val="3D85C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900">
                <a:solidFill>
                  <a:srgbClr val="FFFFFF"/>
                </a:solidFill>
              </a:rPr>
              <a:t>Making a graph</a:t>
            </a:r>
            <a:endParaRPr b="1" sz="1900">
              <a:solidFill>
                <a:srgbClr val="FFFFFF"/>
              </a:solidFill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2688" y="3133625"/>
            <a:ext cx="1940400" cy="1940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6625" y="2765073"/>
            <a:ext cx="1941026" cy="1941004"/>
          </a:xfrm>
          <a:prstGeom prst="rect">
            <a:avLst/>
          </a:prstGeom>
          <a:noFill/>
          <a:ln>
            <a:noFill/>
          </a:ln>
        </p:spPr>
      </p:pic>
      <p:sp>
        <p:nvSpPr>
          <p:cNvPr id="94" name="Google Shape;94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42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10" name="Google Shape;510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5288"/>
            <a:ext cx="8839201" cy="1645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1" name="Google Shape;511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83608"/>
            <a:ext cx="5553489" cy="2007492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43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18" name="Google Shape;51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43050" y="909638"/>
            <a:ext cx="6057900" cy="332422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3" name="Shape 5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4" name="Google Shape;524;p44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25" name="Google Shape;525;p44"/>
          <p:cNvSpPr/>
          <p:nvPr/>
        </p:nvSpPr>
        <p:spPr>
          <a:xfrm>
            <a:off x="332550" y="530100"/>
            <a:ext cx="8478900" cy="4083300"/>
          </a:xfrm>
          <a:prstGeom prst="flowChartAlternateProcess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6" name="Google Shape;526;p44"/>
          <p:cNvSpPr txBox="1"/>
          <p:nvPr/>
        </p:nvSpPr>
        <p:spPr>
          <a:xfrm>
            <a:off x="1183200" y="786300"/>
            <a:ext cx="74109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endParaRPr b="1" sz="2000">
              <a:solidFill>
                <a:srgbClr val="FCFC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CFC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image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2000">
                <a:solidFill>
                  <a:srgbClr val="A9DC76"/>
                </a:solidFill>
                <a:latin typeface="Courier New"/>
                <a:ea typeface="Courier New"/>
                <a:cs typeface="Courier New"/>
                <a:sym typeface="Courier New"/>
              </a:rPr>
              <a:t>imread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2000">
                <a:solidFill>
                  <a:srgbClr val="FFD866"/>
                </a:solidFill>
                <a:latin typeface="Courier New"/>
                <a:ea typeface="Courier New"/>
                <a:cs typeface="Courier New"/>
                <a:sym typeface="Courier New"/>
              </a:rPr>
              <a:t>f"image.png"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image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2000">
                <a:solidFill>
                  <a:srgbClr val="A9DC76"/>
                </a:solidFill>
                <a:latin typeface="Courier New"/>
                <a:ea typeface="Courier New"/>
                <a:cs typeface="Courier New"/>
                <a:sym typeface="Courier New"/>
              </a:rPr>
              <a:t>cvtColor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COLOR_BGR2GRAY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harris_result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cv2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2000">
                <a:solidFill>
                  <a:srgbClr val="A9DC76"/>
                </a:solidFill>
                <a:latin typeface="Courier New"/>
                <a:ea typeface="Courier New"/>
                <a:cs typeface="Courier New"/>
                <a:sym typeface="Courier New"/>
              </a:rPr>
              <a:t>cornerHarris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endParaRPr b="1" sz="20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ru" sz="2000">
                <a:solidFill>
                  <a:srgbClr val="F59762"/>
                </a:solidFill>
                <a:latin typeface="Courier New"/>
                <a:ea typeface="Courier New"/>
                <a:cs typeface="Courier New"/>
                <a:sym typeface="Courier New"/>
              </a:rPr>
              <a:t>src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</a:t>
            </a:r>
            <a:endParaRPr b="1" sz="20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ru" sz="2000">
                <a:solidFill>
                  <a:srgbClr val="F59762"/>
                </a:solidFill>
                <a:latin typeface="Courier New"/>
                <a:ea typeface="Courier New"/>
                <a:cs typeface="Courier New"/>
                <a:sym typeface="Courier New"/>
              </a:rPr>
              <a:t>blockSize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" sz="20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3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b="1" i="1" lang="ru" sz="2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 Size of neighborhood</a:t>
            </a:r>
            <a:endParaRPr b="1" i="1" sz="2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2000">
                <a:solidFill>
                  <a:srgbClr val="72707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ru" sz="2000">
                <a:solidFill>
                  <a:srgbClr val="F59762"/>
                </a:solidFill>
                <a:latin typeface="Courier New"/>
                <a:ea typeface="Courier New"/>
                <a:cs typeface="Courier New"/>
                <a:sym typeface="Courier New"/>
              </a:rPr>
              <a:t>ksize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" sz="20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9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 </a:t>
            </a:r>
            <a:r>
              <a:rPr b="1" i="1" lang="ru" sz="2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 Sobel parameter</a:t>
            </a:r>
            <a:endParaRPr b="1" i="1" sz="2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ru" sz="2000">
                <a:solidFill>
                  <a:srgbClr val="727072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i="1" lang="ru" sz="2000">
                <a:solidFill>
                  <a:srgbClr val="F59762"/>
                </a:solidFill>
                <a:latin typeface="Courier New"/>
                <a:ea typeface="Courier New"/>
                <a:cs typeface="Courier New"/>
                <a:sym typeface="Courier New"/>
              </a:rPr>
              <a:t>k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</a:t>
            </a:r>
            <a:r>
              <a:rPr b="1" lang="ru" sz="20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0.06  </a:t>
            </a:r>
            <a:r>
              <a:rPr b="1" i="1" lang="ru" sz="2000">
                <a:solidFill>
                  <a:srgbClr val="00FF00"/>
                </a:solidFill>
                <a:latin typeface="Courier New"/>
                <a:ea typeface="Courier New"/>
                <a:cs typeface="Courier New"/>
                <a:sym typeface="Courier New"/>
              </a:rPr>
              <a:t># Empirical</a:t>
            </a:r>
            <a:endParaRPr b="1" i="1" sz="2000">
              <a:solidFill>
                <a:srgbClr val="00FF00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0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27" name="Google Shape;527;p44"/>
          <p:cNvCxnSpPr/>
          <p:nvPr/>
        </p:nvCxnSpPr>
        <p:spPr>
          <a:xfrm>
            <a:off x="960600" y="529200"/>
            <a:ext cx="0" cy="40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45"/>
          <p:cNvSpPr/>
          <p:nvPr/>
        </p:nvSpPr>
        <p:spPr>
          <a:xfrm>
            <a:off x="738300" y="682500"/>
            <a:ext cx="7972200" cy="4083300"/>
          </a:xfrm>
          <a:prstGeom prst="flowChartAlternateProcess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5"/>
          <p:cNvSpPr txBox="1"/>
          <p:nvPr/>
        </p:nvSpPr>
        <p:spPr>
          <a:xfrm>
            <a:off x="866550" y="0"/>
            <a:ext cx="7410900" cy="11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Harris corner detector</a:t>
            </a:r>
            <a:endParaRPr sz="2200">
              <a:solidFill>
                <a:schemeClr val="dk1"/>
              </a:solidFill>
              <a:highlight>
                <a:srgbClr val="FFFFFF"/>
              </a:highlight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35" name="Google Shape;535;p45"/>
          <p:cNvSpPr txBox="1"/>
          <p:nvPr/>
        </p:nvSpPr>
        <p:spPr>
          <a:xfrm>
            <a:off x="1493950" y="938700"/>
            <a:ext cx="5863500" cy="35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import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networkx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as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nx</a:t>
            </a:r>
            <a:endParaRPr b="1" sz="2000">
              <a:solidFill>
                <a:srgbClr val="FCFC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FCFC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graph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nx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2000">
                <a:solidFill>
                  <a:srgbClr val="A9DC76"/>
                </a:solidFill>
                <a:latin typeface="Courier New"/>
                <a:ea typeface="Courier New"/>
                <a:cs typeface="Courier New"/>
                <a:sym typeface="Courier New"/>
              </a:rPr>
              <a:t>Graph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20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width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harris_result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shape</a:t>
            </a:r>
            <a:endParaRPr b="1" sz="2000">
              <a:solidFill>
                <a:srgbClr val="FCFC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THRESHOLD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0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200</a:t>
            </a:r>
            <a:endParaRPr b="1" sz="2000">
              <a:solidFill>
                <a:srgbClr val="AB9D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0">
              <a:solidFill>
                <a:srgbClr val="AB9D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y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1" i="1" lang="ru" sz="20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height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2000">
              <a:solidFill>
                <a:srgbClr val="FF618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   for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x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1" i="1" lang="ru" sz="20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width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2000">
              <a:solidFill>
                <a:srgbClr val="FF618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r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harris_result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20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r 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THRESHOLD</a:t>
            </a: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2000">
              <a:solidFill>
                <a:srgbClr val="FF618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0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graph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2000">
                <a:solidFill>
                  <a:srgbClr val="A9DC76"/>
                </a:solidFill>
                <a:latin typeface="Courier New"/>
                <a:ea typeface="Courier New"/>
                <a:cs typeface="Courier New"/>
                <a:sym typeface="Courier New"/>
              </a:rPr>
              <a:t>add_node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((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x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20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y</a:t>
            </a:r>
            <a:r>
              <a:rPr b="1" lang="ru" sz="20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endParaRPr b="1" sz="2000">
              <a:solidFill>
                <a:srgbClr val="FF618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36" name="Google Shape;536;p45"/>
          <p:cNvCxnSpPr/>
          <p:nvPr/>
        </p:nvCxnSpPr>
        <p:spPr>
          <a:xfrm>
            <a:off x="1364350" y="701975"/>
            <a:ext cx="0" cy="4085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37" name="Google Shape;537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46"/>
          <p:cNvSpPr txBox="1"/>
          <p:nvPr/>
        </p:nvSpPr>
        <p:spPr>
          <a:xfrm>
            <a:off x="866550" y="0"/>
            <a:ext cx="74109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detection: </a:t>
            </a:r>
            <a:r>
              <a:rPr lang="ru" sz="2200">
                <a:solidFill>
                  <a:schemeClr val="dk1"/>
                </a:solidFill>
                <a:highlight>
                  <a:srgbClr val="FFFFFF"/>
                </a:highlight>
              </a:rPr>
              <a:t>result</a:t>
            </a:r>
            <a:endParaRPr sz="22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43" name="Google Shape;543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275" y="568050"/>
            <a:ext cx="4007400" cy="400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568050"/>
            <a:ext cx="4007400" cy="4007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47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Making a graph</a:t>
            </a:r>
            <a:endParaRPr sz="2000">
              <a:solidFill>
                <a:schemeClr val="dk1"/>
              </a:solidFill>
            </a:endParaRPr>
          </a:p>
        </p:txBody>
      </p:sp>
      <p:pic>
        <p:nvPicPr>
          <p:cNvPr id="551" name="Google Shape;55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50" y="675600"/>
            <a:ext cx="1820886" cy="4315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56575" y="675600"/>
            <a:ext cx="1820886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47"/>
          <p:cNvSpPr/>
          <p:nvPr/>
        </p:nvSpPr>
        <p:spPr>
          <a:xfrm>
            <a:off x="7011024" y="800775"/>
            <a:ext cx="750000" cy="3882900"/>
          </a:xfrm>
          <a:prstGeom prst="rect">
            <a:avLst/>
          </a:prstGeom>
          <a:noFill/>
          <a:ln cap="flat" cmpd="sng" w="38100">
            <a:solidFill>
              <a:srgbClr val="00FF00"/>
            </a:solidFill>
            <a:prstDash val="dot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4" name="Google Shape;554;p47"/>
          <p:cNvCxnSpPr/>
          <p:nvPr/>
        </p:nvCxnSpPr>
        <p:spPr>
          <a:xfrm>
            <a:off x="3422250" y="2646375"/>
            <a:ext cx="22995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55" name="Google Shape;555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48"/>
          <p:cNvSpPr/>
          <p:nvPr/>
        </p:nvSpPr>
        <p:spPr>
          <a:xfrm>
            <a:off x="738300" y="440700"/>
            <a:ext cx="8075700" cy="4591800"/>
          </a:xfrm>
          <a:prstGeom prst="flowChartAlternateProcess">
            <a:avLst/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8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Making a graph</a:t>
            </a:r>
            <a:endParaRPr sz="2000">
              <a:solidFill>
                <a:schemeClr val="dk1"/>
              </a:solidFill>
            </a:endParaRPr>
          </a:p>
        </p:txBody>
      </p:sp>
      <p:sp>
        <p:nvSpPr>
          <p:cNvPr id="562" name="Google Shape;562;p48"/>
          <p:cNvSpPr txBox="1"/>
          <p:nvPr/>
        </p:nvSpPr>
        <p:spPr>
          <a:xfrm>
            <a:off x="1649400" y="543150"/>
            <a:ext cx="6253500" cy="438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EDGE_THRESHOLD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24</a:t>
            </a:r>
            <a:endParaRPr b="1" sz="1300">
              <a:solidFill>
                <a:srgbClr val="AB9D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300">
              <a:solidFill>
                <a:srgbClr val="AB9D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1" i="1" lang="ru" sz="13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i="1" lang="ru" sz="13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graph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300">
              <a:solidFill>
                <a:srgbClr val="FF618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n1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graph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x1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y1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for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j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in </a:t>
            </a:r>
            <a:r>
              <a:rPr b="1" i="1" lang="ru" sz="13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range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i="1" lang="ru" sz="13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len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graph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))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300">
              <a:solidFill>
                <a:srgbClr val="FF618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n2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graph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nodes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j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x2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n2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0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y2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n2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]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min_x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 sz="13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x1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x2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max_x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 sz="13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x1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x2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min_y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 sz="13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min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y1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y2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max_y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i="1" lang="ru" sz="1300">
                <a:solidFill>
                  <a:srgbClr val="78DCE8"/>
                </a:solidFill>
                <a:latin typeface="Courier New"/>
                <a:ea typeface="Courier New"/>
                <a:cs typeface="Courier New"/>
                <a:sym typeface="Courier New"/>
              </a:rPr>
              <a:t>max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y1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y2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intensity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image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[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min_y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max_y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min_x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max_x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].</a:t>
            </a:r>
            <a:r>
              <a:rPr b="1" lang="ru" sz="1300">
                <a:solidFill>
                  <a:srgbClr val="A9DC76"/>
                </a:solidFill>
                <a:latin typeface="Courier New"/>
                <a:ea typeface="Courier New"/>
                <a:cs typeface="Courier New"/>
                <a:sym typeface="Courier New"/>
              </a:rPr>
              <a:t>sum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()</a:t>
            </a:r>
            <a:endParaRPr b="1" sz="1300">
              <a:solidFill>
                <a:srgbClr val="939293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size1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max_x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min_x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1300">
              <a:solidFill>
                <a:srgbClr val="AB9D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size2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max_y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-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min_y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+ </a:t>
            </a: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1</a:t>
            </a:r>
            <a:endParaRPr b="1" sz="1300">
              <a:solidFill>
                <a:srgbClr val="AB9DF2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AB9DF2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area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size1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*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size2</a:t>
            </a:r>
            <a:endParaRPr b="1" sz="1300">
              <a:solidFill>
                <a:srgbClr val="FCFC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       intensity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/=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area</a:t>
            </a:r>
            <a:endParaRPr b="1" sz="1300">
              <a:solidFill>
                <a:srgbClr val="FCFCFA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      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if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intensity 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&gt;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EDGE_THRESHOLD</a:t>
            </a: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:</a:t>
            </a:r>
            <a:endParaRPr b="1" sz="1300">
              <a:solidFill>
                <a:srgbClr val="FF6188"/>
              </a:solidFill>
              <a:latin typeface="Courier New"/>
              <a:ea typeface="Courier New"/>
              <a:cs typeface="Courier New"/>
              <a:sym typeface="Courier New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>
                <a:solidFill>
                  <a:srgbClr val="FF6188"/>
                </a:solidFill>
                <a:latin typeface="Courier New"/>
                <a:ea typeface="Courier New"/>
                <a:cs typeface="Courier New"/>
                <a:sym typeface="Courier New"/>
              </a:rPr>
              <a:t>          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graph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.</a:t>
            </a:r>
            <a:r>
              <a:rPr b="1" lang="ru" sz="1300">
                <a:solidFill>
                  <a:srgbClr val="A9DC76"/>
                </a:solidFill>
                <a:latin typeface="Courier New"/>
                <a:ea typeface="Courier New"/>
                <a:cs typeface="Courier New"/>
                <a:sym typeface="Courier New"/>
              </a:rPr>
              <a:t>add_edge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(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n1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, </a:t>
            </a:r>
            <a:r>
              <a:rPr b="1" lang="ru" sz="1300">
                <a:solidFill>
                  <a:srgbClr val="FCFCFA"/>
                </a:solidFill>
                <a:latin typeface="Courier New"/>
                <a:ea typeface="Courier New"/>
                <a:cs typeface="Courier New"/>
                <a:sym typeface="Courier New"/>
              </a:rPr>
              <a:t>n2</a:t>
            </a:r>
            <a:r>
              <a:rPr b="1" lang="ru" sz="1300">
                <a:solidFill>
                  <a:srgbClr val="939293"/>
                </a:solidFill>
                <a:latin typeface="Courier New"/>
                <a:ea typeface="Courier New"/>
                <a:cs typeface="Courier New"/>
                <a:sym typeface="Courier New"/>
              </a:rPr>
              <a:t>)</a:t>
            </a:r>
            <a:endParaRPr b="1" sz="2200">
              <a:solidFill>
                <a:srgbClr val="FF6188"/>
              </a:solidFill>
              <a:latin typeface="Courier New"/>
              <a:ea typeface="Courier New"/>
              <a:cs typeface="Courier New"/>
              <a:sym typeface="Courier New"/>
            </a:endParaRPr>
          </a:p>
        </p:txBody>
      </p:sp>
      <p:cxnSp>
        <p:nvCxnSpPr>
          <p:cNvPr id="563" name="Google Shape;563;p48"/>
          <p:cNvCxnSpPr/>
          <p:nvPr/>
        </p:nvCxnSpPr>
        <p:spPr>
          <a:xfrm>
            <a:off x="1617675" y="472375"/>
            <a:ext cx="0" cy="4560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64" name="Google Shape;564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49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</a:t>
            </a:r>
            <a:r>
              <a:rPr lang="ru" sz="2200">
                <a:solidFill>
                  <a:schemeClr val="dk1"/>
                </a:solidFill>
              </a:rPr>
              <a:t>Making a graph: result-1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70" name="Google Shape;57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0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result-1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77" name="Google Shape;577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8" name="Google Shape;578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2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51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result-1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84" name="Google Shape;584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85" name="Google Shape;585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6"/>
          <p:cNvSpPr txBox="1"/>
          <p:nvPr/>
        </p:nvSpPr>
        <p:spPr>
          <a:xfrm>
            <a:off x="379200" y="92200"/>
            <a:ext cx="4192800" cy="117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2400"/>
              </a:spcBef>
              <a:spcAft>
                <a:spcPts val="600"/>
              </a:spcAft>
              <a:buNone/>
            </a:pPr>
            <a:r>
              <a:rPr b="1" lang="ru" sz="3000">
                <a:solidFill>
                  <a:schemeClr val="dk1"/>
                </a:solidFill>
              </a:rPr>
              <a:t>Massachusetts Roads Dataset</a:t>
            </a:r>
            <a:endParaRPr b="1" sz="3000">
              <a:solidFill>
                <a:schemeClr val="dk1"/>
              </a:solidFill>
            </a:endParaRPr>
          </a:p>
        </p:txBody>
      </p:sp>
      <p:pic>
        <p:nvPicPr>
          <p:cNvPr id="100" name="Google Shape;100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13325" y="1224825"/>
            <a:ext cx="3663225" cy="366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6475" y="1224825"/>
            <a:ext cx="3663225" cy="3663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" name="Google Shape;102;p16"/>
          <p:cNvCxnSpPr>
            <a:stCxn id="101" idx="3"/>
            <a:endCxn id="100" idx="1"/>
          </p:cNvCxnSpPr>
          <p:nvPr/>
        </p:nvCxnSpPr>
        <p:spPr>
          <a:xfrm>
            <a:off x="4099700" y="3056438"/>
            <a:ext cx="1013700" cy="0"/>
          </a:xfrm>
          <a:prstGeom prst="straightConnector1">
            <a:avLst/>
          </a:prstGeom>
          <a:noFill/>
          <a:ln cap="flat" cmpd="sng" w="762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3" name="Google Shape;103;p16"/>
          <p:cNvSpPr txBox="1"/>
          <p:nvPr/>
        </p:nvSpPr>
        <p:spPr>
          <a:xfrm>
            <a:off x="5113400" y="92200"/>
            <a:ext cx="4326000" cy="186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@phdthesis{MnihThesis,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    author = {Volodymyr Mnih},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    title = {Machine Learning for Aerial Image Labeling},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    school = {University of Toronto},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    year = {2013}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>
                <a:solidFill>
                  <a:schemeClr val="dk1"/>
                </a:solidFill>
              </a:rPr>
              <a:t>}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104" name="Google Shape;104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2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result-2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91" name="Google Shape;591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2" name="Google Shape;592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53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result-2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598" name="Google Shape;598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5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3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p54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result-2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05" name="Google Shape;605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06" name="Google Shape;606;p5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55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result-2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12" name="Google Shape;612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66550" y="635250"/>
            <a:ext cx="76720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13" name="Google Shape;613;p5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p56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result-3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19" name="Google Shape;619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57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result-3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26" name="Google Shape;62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7" name="Google Shape;627;p5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p58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result-3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33" name="Google Shape;633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34" name="Google Shape;634;p5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9" name="Google Shape;639;p59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result-3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40" name="Google Shape;640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6000" y="523200"/>
            <a:ext cx="76720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1" name="Google Shape;641;p5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p60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result-4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47" name="Google Shape;647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48" name="Google Shape;648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2" name="Shape 6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3" name="Google Shape;653;p61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result-4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54" name="Google Shape;654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5" name="Google Shape;655;p6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/>
          <p:nvPr/>
        </p:nvSpPr>
        <p:spPr>
          <a:xfrm>
            <a:off x="980289" y="961016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10" name="Google Shape;110;p17"/>
          <p:cNvSpPr/>
          <p:nvPr/>
        </p:nvSpPr>
        <p:spPr>
          <a:xfrm>
            <a:off x="1185545" y="1833671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11" name="Google Shape;111;p17"/>
          <p:cNvSpPr/>
          <p:nvPr/>
        </p:nvSpPr>
        <p:spPr>
          <a:xfrm>
            <a:off x="1544261" y="2683213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12" name="Google Shape;112;p17"/>
          <p:cNvSpPr/>
          <p:nvPr/>
        </p:nvSpPr>
        <p:spPr>
          <a:xfrm>
            <a:off x="1891966" y="3540112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cxnSp>
        <p:nvCxnSpPr>
          <p:cNvPr id="113" name="Google Shape;113;p17"/>
          <p:cNvCxnSpPr>
            <a:stCxn id="109" idx="2"/>
            <a:endCxn id="110" idx="0"/>
          </p:cNvCxnSpPr>
          <p:nvPr/>
        </p:nvCxnSpPr>
        <p:spPr>
          <a:xfrm flipH="1" rot="-5400000">
            <a:off x="1448289" y="1541966"/>
            <a:ext cx="378300" cy="205200"/>
          </a:xfrm>
          <a:prstGeom prst="curvedConnector3">
            <a:avLst>
              <a:gd fmla="val 4998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4" name="Google Shape;114;p17"/>
          <p:cNvCxnSpPr>
            <a:stCxn id="110" idx="2"/>
            <a:endCxn id="111" idx="0"/>
          </p:cNvCxnSpPr>
          <p:nvPr/>
        </p:nvCxnSpPr>
        <p:spPr>
          <a:xfrm flipH="1" rot="-5400000">
            <a:off x="1741895" y="2326271"/>
            <a:ext cx="355200" cy="358800"/>
          </a:xfrm>
          <a:prstGeom prst="curvedConnector3">
            <a:avLst>
              <a:gd fmla="val 5000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15" name="Google Shape;115;p17"/>
          <p:cNvCxnSpPr>
            <a:stCxn id="111" idx="2"/>
            <a:endCxn id="112" idx="0"/>
          </p:cNvCxnSpPr>
          <p:nvPr/>
        </p:nvCxnSpPr>
        <p:spPr>
          <a:xfrm flipH="1" rot="-5400000">
            <a:off x="2091461" y="3184963"/>
            <a:ext cx="362400" cy="347700"/>
          </a:xfrm>
          <a:prstGeom prst="curvedConnector3">
            <a:avLst>
              <a:gd fmla="val 5001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16" name="Google Shape;116;p17"/>
          <p:cNvSpPr txBox="1"/>
          <p:nvPr/>
        </p:nvSpPr>
        <p:spPr>
          <a:xfrm>
            <a:off x="679914" y="557762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3x512x512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17" name="Google Shape;117;p17"/>
          <p:cNvSpPr/>
          <p:nvPr/>
        </p:nvSpPr>
        <p:spPr>
          <a:xfrm>
            <a:off x="1108237" y="1529397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1375060" y="2377208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sp>
        <p:nvSpPr>
          <p:cNvPr id="119" name="Google Shape;119;p17"/>
          <p:cNvSpPr txBox="1"/>
          <p:nvPr/>
        </p:nvSpPr>
        <p:spPr>
          <a:xfrm>
            <a:off x="-99011" y="1879288"/>
            <a:ext cx="132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64x256x256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120" name="Google Shape;120;p17"/>
          <p:cNvCxnSpPr>
            <a:stCxn id="109" idx="3"/>
            <a:endCxn id="121" idx="1"/>
          </p:cNvCxnSpPr>
          <p:nvPr/>
        </p:nvCxnSpPr>
        <p:spPr>
          <a:xfrm flipH="1" rot="10800000">
            <a:off x="2089389" y="1205516"/>
            <a:ext cx="39948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2" name="Google Shape;122;p17"/>
          <p:cNvCxnSpPr>
            <a:stCxn id="110" idx="3"/>
            <a:endCxn id="123" idx="1"/>
          </p:cNvCxnSpPr>
          <p:nvPr/>
        </p:nvCxnSpPr>
        <p:spPr>
          <a:xfrm flipH="1" rot="10800000">
            <a:off x="2294645" y="2073671"/>
            <a:ext cx="3789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4" name="Google Shape;124;p17"/>
          <p:cNvCxnSpPr>
            <a:stCxn id="111" idx="3"/>
            <a:endCxn id="125" idx="1"/>
          </p:cNvCxnSpPr>
          <p:nvPr/>
        </p:nvCxnSpPr>
        <p:spPr>
          <a:xfrm>
            <a:off x="2653361" y="2930413"/>
            <a:ext cx="330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126" name="Google Shape;126;p17"/>
          <p:cNvCxnSpPr>
            <a:stCxn id="112" idx="3"/>
            <a:endCxn id="127" idx="1"/>
          </p:cNvCxnSpPr>
          <p:nvPr/>
        </p:nvCxnSpPr>
        <p:spPr>
          <a:xfrm>
            <a:off x="3001066" y="3787312"/>
            <a:ext cx="26853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128" name="Google Shape;128;p17"/>
          <p:cNvSpPr txBox="1"/>
          <p:nvPr/>
        </p:nvSpPr>
        <p:spPr>
          <a:xfrm>
            <a:off x="3532677" y="828033"/>
            <a:ext cx="162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64x512x512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9" name="Google Shape;129;p17"/>
          <p:cNvSpPr txBox="1"/>
          <p:nvPr/>
        </p:nvSpPr>
        <p:spPr>
          <a:xfrm>
            <a:off x="3638963" y="172560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128x256x256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0" name="Google Shape;130;p17"/>
          <p:cNvSpPr txBox="1"/>
          <p:nvPr/>
        </p:nvSpPr>
        <p:spPr>
          <a:xfrm>
            <a:off x="134812" y="272884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128x128x128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1" name="Google Shape;131;p17"/>
          <p:cNvSpPr txBox="1"/>
          <p:nvPr/>
        </p:nvSpPr>
        <p:spPr>
          <a:xfrm>
            <a:off x="3669879" y="2520917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256x128x128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2" name="Google Shape;132;p17"/>
          <p:cNvSpPr txBox="1"/>
          <p:nvPr/>
        </p:nvSpPr>
        <p:spPr>
          <a:xfrm>
            <a:off x="482517" y="3592620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256x64x64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3" name="Google Shape;133;p17"/>
          <p:cNvSpPr txBox="1"/>
          <p:nvPr/>
        </p:nvSpPr>
        <p:spPr>
          <a:xfrm>
            <a:off x="3638951" y="3364247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512x64x64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34" name="Google Shape;134;p17"/>
          <p:cNvSpPr/>
          <p:nvPr/>
        </p:nvSpPr>
        <p:spPr>
          <a:xfrm>
            <a:off x="3081706" y="4357557"/>
            <a:ext cx="1032600" cy="40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Conv, ReLu</a:t>
            </a:r>
            <a:endParaRPr/>
          </a:p>
        </p:txBody>
      </p:sp>
      <p:sp>
        <p:nvSpPr>
          <p:cNvPr id="135" name="Google Shape;135;p17"/>
          <p:cNvSpPr/>
          <p:nvPr/>
        </p:nvSpPr>
        <p:spPr>
          <a:xfrm>
            <a:off x="4573132" y="4357557"/>
            <a:ext cx="1032600" cy="40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Conv, ReLU</a:t>
            </a:r>
            <a:endParaRPr/>
          </a:p>
        </p:txBody>
      </p:sp>
      <p:cxnSp>
        <p:nvCxnSpPr>
          <p:cNvPr id="136" name="Google Shape;136;p17"/>
          <p:cNvCxnSpPr>
            <a:stCxn id="112" idx="2"/>
            <a:endCxn id="134" idx="5"/>
          </p:cNvCxnSpPr>
          <p:nvPr/>
        </p:nvCxnSpPr>
        <p:spPr>
          <a:xfrm flipH="1" rot="-5400000">
            <a:off x="2526916" y="3954112"/>
            <a:ext cx="524700" cy="6855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17"/>
          <p:cNvSpPr/>
          <p:nvPr/>
        </p:nvSpPr>
        <p:spPr>
          <a:xfrm>
            <a:off x="2100567" y="4121605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cxnSp>
        <p:nvCxnSpPr>
          <p:cNvPr id="138" name="Google Shape;138;p17"/>
          <p:cNvCxnSpPr>
            <a:stCxn id="134" idx="2"/>
            <a:endCxn id="135" idx="5"/>
          </p:cNvCxnSpPr>
          <p:nvPr/>
        </p:nvCxnSpPr>
        <p:spPr>
          <a:xfrm>
            <a:off x="4063868" y="4559307"/>
            <a:ext cx="5598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17"/>
          <p:cNvSpPr txBox="1"/>
          <p:nvPr/>
        </p:nvSpPr>
        <p:spPr>
          <a:xfrm>
            <a:off x="1717927" y="4499020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512x32x32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0" name="Google Shape;140;p17"/>
          <p:cNvSpPr txBox="1"/>
          <p:nvPr/>
        </p:nvSpPr>
        <p:spPr>
          <a:xfrm>
            <a:off x="3559051" y="4712400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1024x32x32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1" name="Google Shape;141;p17"/>
          <p:cNvSpPr txBox="1"/>
          <p:nvPr/>
        </p:nvSpPr>
        <p:spPr>
          <a:xfrm>
            <a:off x="5400175" y="4531225"/>
            <a:ext cx="132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1024x32x32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42" name="Google Shape;142;p17"/>
          <p:cNvSpPr/>
          <p:nvPr/>
        </p:nvSpPr>
        <p:spPr>
          <a:xfrm>
            <a:off x="1662774" y="3224995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sp>
        <p:nvSpPr>
          <p:cNvPr id="143" name="Google Shape;143;p17"/>
          <p:cNvSpPr/>
          <p:nvPr/>
        </p:nvSpPr>
        <p:spPr>
          <a:xfrm>
            <a:off x="6460514" y="3532738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cxnSp>
        <p:nvCxnSpPr>
          <p:cNvPr id="144" name="Google Shape;144;p17"/>
          <p:cNvCxnSpPr>
            <a:stCxn id="135" idx="2"/>
            <a:endCxn id="127" idx="2"/>
          </p:cNvCxnSpPr>
          <p:nvPr/>
        </p:nvCxnSpPr>
        <p:spPr>
          <a:xfrm flipH="1" rot="10800000">
            <a:off x="5555295" y="3919407"/>
            <a:ext cx="362700" cy="639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5" name="Google Shape;145;p17"/>
          <p:cNvSpPr/>
          <p:nvPr/>
        </p:nvSpPr>
        <p:spPr>
          <a:xfrm>
            <a:off x="5308407" y="4116821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146" name="Google Shape;146;p17"/>
          <p:cNvSpPr txBox="1"/>
          <p:nvPr/>
        </p:nvSpPr>
        <p:spPr>
          <a:xfrm>
            <a:off x="6905136" y="405716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512x64x64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27" name="Google Shape;127;p17"/>
          <p:cNvSpPr/>
          <p:nvPr/>
        </p:nvSpPr>
        <p:spPr>
          <a:xfrm>
            <a:off x="5686323" y="3670580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147" name="Google Shape;147;p17"/>
          <p:cNvCxnSpPr>
            <a:stCxn id="127" idx="3"/>
            <a:endCxn id="143" idx="1"/>
          </p:cNvCxnSpPr>
          <p:nvPr/>
        </p:nvCxnSpPr>
        <p:spPr>
          <a:xfrm>
            <a:off x="6149523" y="3794930"/>
            <a:ext cx="3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8" name="Google Shape;148;p17"/>
          <p:cNvSpPr/>
          <p:nvPr/>
        </p:nvSpPr>
        <p:spPr>
          <a:xfrm>
            <a:off x="6678283" y="2668347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25" name="Google Shape;125;p17"/>
          <p:cNvSpPr/>
          <p:nvPr/>
        </p:nvSpPr>
        <p:spPr>
          <a:xfrm>
            <a:off x="5955504" y="2809915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149" name="Google Shape;149;p17"/>
          <p:cNvCxnSpPr>
            <a:stCxn id="125" idx="3"/>
            <a:endCxn id="148" idx="1"/>
          </p:cNvCxnSpPr>
          <p:nvPr/>
        </p:nvCxnSpPr>
        <p:spPr>
          <a:xfrm flipH="1" rot="10800000">
            <a:off x="6418704" y="2930665"/>
            <a:ext cx="259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0" name="Google Shape;150;p17"/>
          <p:cNvSpPr/>
          <p:nvPr/>
        </p:nvSpPr>
        <p:spPr>
          <a:xfrm>
            <a:off x="6804643" y="1818794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23" name="Google Shape;123;p17"/>
          <p:cNvSpPr/>
          <p:nvPr/>
        </p:nvSpPr>
        <p:spPr>
          <a:xfrm>
            <a:off x="6084246" y="1949238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151" name="Google Shape;151;p17"/>
          <p:cNvCxnSpPr>
            <a:stCxn id="123" idx="3"/>
            <a:endCxn id="150" idx="1"/>
          </p:cNvCxnSpPr>
          <p:nvPr/>
        </p:nvCxnSpPr>
        <p:spPr>
          <a:xfrm>
            <a:off x="6547446" y="2073588"/>
            <a:ext cx="2571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2" name="Google Shape;152;p17"/>
          <p:cNvSpPr/>
          <p:nvPr/>
        </p:nvSpPr>
        <p:spPr>
          <a:xfrm>
            <a:off x="6840887" y="943113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21" name="Google Shape;121;p17"/>
          <p:cNvSpPr/>
          <p:nvPr/>
        </p:nvSpPr>
        <p:spPr>
          <a:xfrm>
            <a:off x="6084237" y="1081042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153" name="Google Shape;153;p17"/>
          <p:cNvCxnSpPr>
            <a:stCxn id="121" idx="3"/>
            <a:endCxn id="152" idx="1"/>
          </p:cNvCxnSpPr>
          <p:nvPr/>
        </p:nvCxnSpPr>
        <p:spPr>
          <a:xfrm>
            <a:off x="6547437" y="1205392"/>
            <a:ext cx="29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4" name="Google Shape;154;p17"/>
          <p:cNvCxnSpPr>
            <a:stCxn id="143" idx="0"/>
            <a:endCxn id="125" idx="2"/>
          </p:cNvCxnSpPr>
          <p:nvPr/>
        </p:nvCxnSpPr>
        <p:spPr>
          <a:xfrm flipH="1" rot="5400000">
            <a:off x="6341714" y="2904088"/>
            <a:ext cx="474000" cy="7833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5" name="Google Shape;155;p17"/>
          <p:cNvCxnSpPr>
            <a:stCxn id="148" idx="0"/>
            <a:endCxn id="123" idx="2"/>
          </p:cNvCxnSpPr>
          <p:nvPr/>
        </p:nvCxnSpPr>
        <p:spPr>
          <a:xfrm flipH="1" rot="5400000">
            <a:off x="6516733" y="1996947"/>
            <a:ext cx="470400" cy="8724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56" name="Google Shape;156;p17"/>
          <p:cNvCxnSpPr>
            <a:stCxn id="150" idx="0"/>
            <a:endCxn id="121" idx="2"/>
          </p:cNvCxnSpPr>
          <p:nvPr/>
        </p:nvCxnSpPr>
        <p:spPr>
          <a:xfrm flipH="1" rot="5400000">
            <a:off x="6570643" y="1074944"/>
            <a:ext cx="489000" cy="9987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57" name="Google Shape;157;p17"/>
          <p:cNvSpPr txBox="1"/>
          <p:nvPr/>
        </p:nvSpPr>
        <p:spPr>
          <a:xfrm>
            <a:off x="5308399" y="3345977"/>
            <a:ext cx="121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</a:rPr>
              <a:t>1024x64x64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158" name="Google Shape;158;p17"/>
          <p:cNvSpPr/>
          <p:nvPr/>
        </p:nvSpPr>
        <p:spPr>
          <a:xfrm>
            <a:off x="6094146" y="3272204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159" name="Google Shape;159;p17"/>
          <p:cNvSpPr/>
          <p:nvPr/>
        </p:nvSpPr>
        <p:spPr>
          <a:xfrm>
            <a:off x="6094146" y="2415223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160" name="Google Shape;160;p17"/>
          <p:cNvSpPr/>
          <p:nvPr/>
        </p:nvSpPr>
        <p:spPr>
          <a:xfrm>
            <a:off x="6112771" y="1543320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161" name="Google Shape;161;p17"/>
          <p:cNvSpPr txBox="1"/>
          <p:nvPr/>
        </p:nvSpPr>
        <p:spPr>
          <a:xfrm>
            <a:off x="7697989" y="3173713"/>
            <a:ext cx="15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256x128x128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2" name="Google Shape;162;p17"/>
          <p:cNvSpPr txBox="1"/>
          <p:nvPr/>
        </p:nvSpPr>
        <p:spPr>
          <a:xfrm>
            <a:off x="7697989" y="2312675"/>
            <a:ext cx="15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128x256x256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3" name="Google Shape;163;p17"/>
          <p:cNvSpPr txBox="1"/>
          <p:nvPr/>
        </p:nvSpPr>
        <p:spPr>
          <a:xfrm>
            <a:off x="7697464" y="141836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64x512x512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4" name="Google Shape;164;p17"/>
          <p:cNvSpPr txBox="1"/>
          <p:nvPr/>
        </p:nvSpPr>
        <p:spPr>
          <a:xfrm>
            <a:off x="7148489" y="45866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165" name="Google Shape;165;p17"/>
          <p:cNvSpPr txBox="1"/>
          <p:nvPr/>
        </p:nvSpPr>
        <p:spPr>
          <a:xfrm>
            <a:off x="2677200" y="-5150"/>
            <a:ext cx="37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Binary Segmentation: UNet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166" name="Google Shape;166;p17"/>
          <p:cNvSpPr/>
          <p:nvPr/>
        </p:nvSpPr>
        <p:spPr>
          <a:xfrm rot="-1321767">
            <a:off x="1088930" y="-37271"/>
            <a:ext cx="2071541" cy="5214142"/>
          </a:xfrm>
          <a:prstGeom prst="ellipse">
            <a:avLst/>
          </a:prstGeom>
          <a:noFill/>
          <a:ln cap="flat" cmpd="sng" w="19050">
            <a:solidFill>
              <a:srgbClr val="741B4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7" name="Google Shape;167;p17"/>
          <p:cNvSpPr/>
          <p:nvPr/>
        </p:nvSpPr>
        <p:spPr>
          <a:xfrm rot="899812">
            <a:off x="5624317" y="53780"/>
            <a:ext cx="2165662" cy="5005990"/>
          </a:xfrm>
          <a:prstGeom prst="ellipse">
            <a:avLst/>
          </a:prstGeom>
          <a:noFill/>
          <a:ln cap="flat" cmpd="sng" w="19050">
            <a:solidFill>
              <a:srgbClr val="351C7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7"/>
          <p:cNvSpPr txBox="1"/>
          <p:nvPr/>
        </p:nvSpPr>
        <p:spPr>
          <a:xfrm>
            <a:off x="591575" y="51825"/>
            <a:ext cx="1446900" cy="554100"/>
          </a:xfrm>
          <a:prstGeom prst="rect">
            <a:avLst/>
          </a:prstGeom>
          <a:solidFill>
            <a:srgbClr val="741B47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Encoder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69" name="Google Shape;169;p17"/>
          <p:cNvSpPr txBox="1"/>
          <p:nvPr/>
        </p:nvSpPr>
        <p:spPr>
          <a:xfrm>
            <a:off x="6527600" y="37750"/>
            <a:ext cx="1409400" cy="554100"/>
          </a:xfrm>
          <a:prstGeom prst="rect">
            <a:avLst/>
          </a:prstGeom>
          <a:solidFill>
            <a:srgbClr val="20124D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De</a:t>
            </a:r>
            <a:r>
              <a:rPr b="1" lang="ru" sz="2400">
                <a:solidFill>
                  <a:schemeClr val="lt1"/>
                </a:solidFill>
              </a:rPr>
              <a:t>coder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70" name="Google Shape;170;p17"/>
          <p:cNvSpPr/>
          <p:nvPr/>
        </p:nvSpPr>
        <p:spPr>
          <a:xfrm>
            <a:off x="2165075" y="3995075"/>
            <a:ext cx="4675800" cy="1042800"/>
          </a:xfrm>
          <a:prstGeom prst="ellipse">
            <a:avLst/>
          </a:prstGeom>
          <a:noFill/>
          <a:ln cap="flat" cmpd="sng" w="19050">
            <a:solidFill>
              <a:srgbClr val="274E13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17"/>
          <p:cNvSpPr txBox="1"/>
          <p:nvPr/>
        </p:nvSpPr>
        <p:spPr>
          <a:xfrm>
            <a:off x="3598725" y="3708050"/>
            <a:ext cx="1776600" cy="554100"/>
          </a:xfrm>
          <a:prstGeom prst="rect">
            <a:avLst/>
          </a:prstGeom>
          <a:solidFill>
            <a:srgbClr val="274E13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2400">
                <a:solidFill>
                  <a:schemeClr val="lt1"/>
                </a:solidFill>
              </a:rPr>
              <a:t>Bottleneck</a:t>
            </a:r>
            <a:endParaRPr b="1" sz="2400">
              <a:solidFill>
                <a:schemeClr val="lt1"/>
              </a:solidFill>
            </a:endParaRPr>
          </a:p>
        </p:txBody>
      </p:sp>
      <p:sp>
        <p:nvSpPr>
          <p:cNvPr id="172" name="Google Shape;172;p1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9" name="Shape 6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0" name="Google Shape;660;p62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result-4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61" name="Google Shape;66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6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63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result-5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68" name="Google Shape;668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69" name="Google Shape;669;p6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64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result-5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75" name="Google Shape;675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6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65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result-5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82" name="Google Shape;682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6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66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result-6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89" name="Google Shape;68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6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67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result-6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696" name="Google Shape;696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697" name="Google Shape;697;p6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68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result-6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03" name="Google Shape;703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4" name="Google Shape;704;p6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69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result-7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10" name="Google Shape;710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1" name="Google Shape;711;p6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70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result-7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17" name="Google Shape;717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8" name="Google Shape;718;p7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71"/>
          <p:cNvSpPr txBox="1"/>
          <p:nvPr/>
        </p:nvSpPr>
        <p:spPr>
          <a:xfrm>
            <a:off x="866550" y="0"/>
            <a:ext cx="7410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Crossroads detection + Making a graph: result-7</a:t>
            </a:r>
            <a:endParaRPr sz="2200">
              <a:solidFill>
                <a:schemeClr val="dk1"/>
              </a:solidFill>
            </a:endParaRPr>
          </a:p>
        </p:txBody>
      </p:sp>
      <p:pic>
        <p:nvPicPr>
          <p:cNvPr id="724" name="Google Shape;724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14250" y="523200"/>
            <a:ext cx="4315500" cy="431550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7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18"/>
          <p:cNvSpPr/>
          <p:nvPr/>
        </p:nvSpPr>
        <p:spPr>
          <a:xfrm rot="-5400000">
            <a:off x="2446525" y="-1040250"/>
            <a:ext cx="6373500" cy="7224000"/>
          </a:xfrm>
          <a:prstGeom prst="trapezoid">
            <a:avLst>
              <a:gd fmla="val 25000" name="adj"/>
            </a:avLst>
          </a:prstGeom>
          <a:solidFill>
            <a:srgbClr val="A2C4C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18"/>
          <p:cNvSpPr/>
          <p:nvPr/>
        </p:nvSpPr>
        <p:spPr>
          <a:xfrm>
            <a:off x="1960500" y="2916450"/>
            <a:ext cx="1388100" cy="159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18"/>
          <p:cNvSpPr/>
          <p:nvPr/>
        </p:nvSpPr>
        <p:spPr>
          <a:xfrm flipH="1" rot="10800000">
            <a:off x="1960500" y="636150"/>
            <a:ext cx="1388100" cy="1590900"/>
          </a:xfrm>
          <a:prstGeom prst="rtTriangl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18"/>
          <p:cNvSpPr/>
          <p:nvPr/>
        </p:nvSpPr>
        <p:spPr>
          <a:xfrm>
            <a:off x="3845700" y="902550"/>
            <a:ext cx="154200" cy="333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1" name="Google Shape;181;p18"/>
          <p:cNvSpPr/>
          <p:nvPr/>
        </p:nvSpPr>
        <p:spPr>
          <a:xfrm>
            <a:off x="5141075" y="902550"/>
            <a:ext cx="346500" cy="333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18"/>
          <p:cNvSpPr/>
          <p:nvPr/>
        </p:nvSpPr>
        <p:spPr>
          <a:xfrm>
            <a:off x="6628750" y="902550"/>
            <a:ext cx="346500" cy="3338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18"/>
          <p:cNvCxnSpPr>
            <a:stCxn id="180" idx="3"/>
            <a:endCxn id="181" idx="1"/>
          </p:cNvCxnSpPr>
          <p:nvPr/>
        </p:nvCxnSpPr>
        <p:spPr>
          <a:xfrm>
            <a:off x="3999900" y="2571750"/>
            <a:ext cx="1141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4" name="Google Shape;184;p18"/>
          <p:cNvSpPr/>
          <p:nvPr/>
        </p:nvSpPr>
        <p:spPr>
          <a:xfrm>
            <a:off x="787675" y="2183250"/>
            <a:ext cx="1233600" cy="777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cxnSp>
        <p:nvCxnSpPr>
          <p:cNvPr id="185" name="Google Shape;185;p18"/>
          <p:cNvCxnSpPr/>
          <p:nvPr/>
        </p:nvCxnSpPr>
        <p:spPr>
          <a:xfrm>
            <a:off x="5487575" y="2571750"/>
            <a:ext cx="1141200" cy="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86" name="Google Shape;186;p18"/>
          <p:cNvSpPr txBox="1"/>
          <p:nvPr/>
        </p:nvSpPr>
        <p:spPr>
          <a:xfrm>
            <a:off x="4117825" y="2571750"/>
            <a:ext cx="78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Conv,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ReLU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7" name="Google Shape;187;p18"/>
          <p:cNvSpPr txBox="1"/>
          <p:nvPr/>
        </p:nvSpPr>
        <p:spPr>
          <a:xfrm>
            <a:off x="5585600" y="2571750"/>
            <a:ext cx="7893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Conv,</a:t>
            </a:r>
            <a:endParaRPr sz="1800">
              <a:solidFill>
                <a:schemeClr val="dk2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solidFill>
                  <a:schemeClr val="dk2"/>
                </a:solidFill>
              </a:rPr>
              <a:t>ReLU</a:t>
            </a:r>
            <a:endParaRPr sz="1800">
              <a:solidFill>
                <a:schemeClr val="dk2"/>
              </a:solidFill>
            </a:endParaRPr>
          </a:p>
        </p:txBody>
      </p:sp>
      <p:sp>
        <p:nvSpPr>
          <p:cNvPr id="188" name="Google Shape;188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72"/>
          <p:cNvSpPr txBox="1"/>
          <p:nvPr/>
        </p:nvSpPr>
        <p:spPr>
          <a:xfrm>
            <a:off x="2292000" y="1778675"/>
            <a:ext cx="45600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800">
                <a:solidFill>
                  <a:schemeClr val="dk2"/>
                </a:solidFill>
              </a:rPr>
              <a:t>Спасибо за внимание</a:t>
            </a:r>
            <a:endParaRPr sz="4800">
              <a:solidFill>
                <a:schemeClr val="dk2"/>
              </a:solidFill>
            </a:endParaRPr>
          </a:p>
        </p:txBody>
      </p:sp>
      <p:sp>
        <p:nvSpPr>
          <p:cNvPr id="731" name="Google Shape;731;p7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2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9"/>
          <p:cNvSpPr/>
          <p:nvPr/>
        </p:nvSpPr>
        <p:spPr>
          <a:xfrm>
            <a:off x="980289" y="961016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94" name="Google Shape;194;p19"/>
          <p:cNvSpPr/>
          <p:nvPr/>
        </p:nvSpPr>
        <p:spPr>
          <a:xfrm>
            <a:off x="1185545" y="1833671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95" name="Google Shape;195;p19"/>
          <p:cNvSpPr/>
          <p:nvPr/>
        </p:nvSpPr>
        <p:spPr>
          <a:xfrm>
            <a:off x="1544261" y="2683213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196" name="Google Shape;196;p19"/>
          <p:cNvSpPr/>
          <p:nvPr/>
        </p:nvSpPr>
        <p:spPr>
          <a:xfrm>
            <a:off x="1891966" y="3540112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cxnSp>
        <p:nvCxnSpPr>
          <p:cNvPr id="197" name="Google Shape;197;p19"/>
          <p:cNvCxnSpPr>
            <a:stCxn id="193" idx="2"/>
            <a:endCxn id="194" idx="0"/>
          </p:cNvCxnSpPr>
          <p:nvPr/>
        </p:nvCxnSpPr>
        <p:spPr>
          <a:xfrm flipH="1" rot="-5400000">
            <a:off x="1448289" y="1541966"/>
            <a:ext cx="378300" cy="205200"/>
          </a:xfrm>
          <a:prstGeom prst="curvedConnector3">
            <a:avLst>
              <a:gd fmla="val 4998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19"/>
          <p:cNvCxnSpPr>
            <a:stCxn id="194" idx="2"/>
            <a:endCxn id="195" idx="0"/>
          </p:cNvCxnSpPr>
          <p:nvPr/>
        </p:nvCxnSpPr>
        <p:spPr>
          <a:xfrm flipH="1" rot="-5400000">
            <a:off x="1741895" y="2326271"/>
            <a:ext cx="355200" cy="358800"/>
          </a:xfrm>
          <a:prstGeom prst="curvedConnector3">
            <a:avLst>
              <a:gd fmla="val 5000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19"/>
          <p:cNvCxnSpPr>
            <a:stCxn id="195" idx="2"/>
            <a:endCxn id="196" idx="0"/>
          </p:cNvCxnSpPr>
          <p:nvPr/>
        </p:nvCxnSpPr>
        <p:spPr>
          <a:xfrm flipH="1" rot="-5400000">
            <a:off x="2091461" y="3184963"/>
            <a:ext cx="362400" cy="347700"/>
          </a:xfrm>
          <a:prstGeom prst="curvedConnector3">
            <a:avLst>
              <a:gd fmla="val 5001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00" name="Google Shape;200;p19"/>
          <p:cNvSpPr txBox="1"/>
          <p:nvPr/>
        </p:nvSpPr>
        <p:spPr>
          <a:xfrm>
            <a:off x="679914" y="557762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3x512x512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01" name="Google Shape;201;p19"/>
          <p:cNvSpPr/>
          <p:nvPr/>
        </p:nvSpPr>
        <p:spPr>
          <a:xfrm>
            <a:off x="1108237" y="1529397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sp>
        <p:nvSpPr>
          <p:cNvPr id="202" name="Google Shape;202;p19"/>
          <p:cNvSpPr/>
          <p:nvPr/>
        </p:nvSpPr>
        <p:spPr>
          <a:xfrm>
            <a:off x="1375060" y="2377208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sp>
        <p:nvSpPr>
          <p:cNvPr id="203" name="Google Shape;203;p19"/>
          <p:cNvSpPr txBox="1"/>
          <p:nvPr/>
        </p:nvSpPr>
        <p:spPr>
          <a:xfrm>
            <a:off x="-99011" y="1879288"/>
            <a:ext cx="132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64x256x256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204" name="Google Shape;204;p19"/>
          <p:cNvCxnSpPr>
            <a:stCxn id="193" idx="3"/>
            <a:endCxn id="205" idx="1"/>
          </p:cNvCxnSpPr>
          <p:nvPr/>
        </p:nvCxnSpPr>
        <p:spPr>
          <a:xfrm flipH="1" rot="10800000">
            <a:off x="2089389" y="1205516"/>
            <a:ext cx="3994800" cy="27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6" name="Google Shape;206;p19"/>
          <p:cNvCxnSpPr>
            <a:stCxn id="194" idx="3"/>
            <a:endCxn id="207" idx="1"/>
          </p:cNvCxnSpPr>
          <p:nvPr/>
        </p:nvCxnSpPr>
        <p:spPr>
          <a:xfrm flipH="1" rot="10800000">
            <a:off x="2294645" y="2073671"/>
            <a:ext cx="3789600" cy="72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08" name="Google Shape;208;p19"/>
          <p:cNvCxnSpPr>
            <a:stCxn id="195" idx="3"/>
            <a:endCxn id="209" idx="1"/>
          </p:cNvCxnSpPr>
          <p:nvPr/>
        </p:nvCxnSpPr>
        <p:spPr>
          <a:xfrm>
            <a:off x="2653361" y="2930413"/>
            <a:ext cx="3302100" cy="39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10" name="Google Shape;210;p19"/>
          <p:cNvCxnSpPr>
            <a:stCxn id="196" idx="3"/>
            <a:endCxn id="211" idx="1"/>
          </p:cNvCxnSpPr>
          <p:nvPr/>
        </p:nvCxnSpPr>
        <p:spPr>
          <a:xfrm>
            <a:off x="3001066" y="3787312"/>
            <a:ext cx="2685300" cy="7500"/>
          </a:xfrm>
          <a:prstGeom prst="straightConnector1">
            <a:avLst/>
          </a:prstGeom>
          <a:noFill/>
          <a:ln cap="flat" cmpd="sng" w="38100">
            <a:solidFill>
              <a:srgbClr val="660000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12" name="Google Shape;212;p19"/>
          <p:cNvSpPr txBox="1"/>
          <p:nvPr/>
        </p:nvSpPr>
        <p:spPr>
          <a:xfrm>
            <a:off x="3532677" y="828033"/>
            <a:ext cx="162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64x512x512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3" name="Google Shape;213;p19"/>
          <p:cNvSpPr txBox="1"/>
          <p:nvPr/>
        </p:nvSpPr>
        <p:spPr>
          <a:xfrm>
            <a:off x="3638963" y="172560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128x256x256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4" name="Google Shape;214;p19"/>
          <p:cNvSpPr txBox="1"/>
          <p:nvPr/>
        </p:nvSpPr>
        <p:spPr>
          <a:xfrm>
            <a:off x="134812" y="272884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128x128x128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5" name="Google Shape;215;p19"/>
          <p:cNvSpPr txBox="1"/>
          <p:nvPr/>
        </p:nvSpPr>
        <p:spPr>
          <a:xfrm>
            <a:off x="3669879" y="2520917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256x128x128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6" name="Google Shape;216;p19"/>
          <p:cNvSpPr txBox="1"/>
          <p:nvPr/>
        </p:nvSpPr>
        <p:spPr>
          <a:xfrm>
            <a:off x="482517" y="3592620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256x64x64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7" name="Google Shape;217;p19"/>
          <p:cNvSpPr txBox="1"/>
          <p:nvPr/>
        </p:nvSpPr>
        <p:spPr>
          <a:xfrm>
            <a:off x="3638951" y="3364247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512x64x64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8" name="Google Shape;218;p19"/>
          <p:cNvSpPr/>
          <p:nvPr/>
        </p:nvSpPr>
        <p:spPr>
          <a:xfrm>
            <a:off x="3081706" y="4357557"/>
            <a:ext cx="1032600" cy="40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Conv, ReLu</a:t>
            </a:r>
            <a:endParaRPr/>
          </a:p>
        </p:txBody>
      </p:sp>
      <p:sp>
        <p:nvSpPr>
          <p:cNvPr id="219" name="Google Shape;219;p19"/>
          <p:cNvSpPr/>
          <p:nvPr/>
        </p:nvSpPr>
        <p:spPr>
          <a:xfrm>
            <a:off x="4573132" y="4357557"/>
            <a:ext cx="1032600" cy="40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Conv, ReLU</a:t>
            </a:r>
            <a:endParaRPr/>
          </a:p>
        </p:txBody>
      </p:sp>
      <p:cxnSp>
        <p:nvCxnSpPr>
          <p:cNvPr id="220" name="Google Shape;220;p19"/>
          <p:cNvCxnSpPr>
            <a:stCxn id="196" idx="2"/>
            <a:endCxn id="218" idx="5"/>
          </p:cNvCxnSpPr>
          <p:nvPr/>
        </p:nvCxnSpPr>
        <p:spPr>
          <a:xfrm flipH="1" rot="-5400000">
            <a:off x="2526916" y="3954112"/>
            <a:ext cx="524700" cy="6855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1" name="Google Shape;221;p19"/>
          <p:cNvSpPr/>
          <p:nvPr/>
        </p:nvSpPr>
        <p:spPr>
          <a:xfrm>
            <a:off x="2100567" y="4121605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cxnSp>
        <p:nvCxnSpPr>
          <p:cNvPr id="222" name="Google Shape;222;p19"/>
          <p:cNvCxnSpPr>
            <a:stCxn id="218" idx="2"/>
            <a:endCxn id="219" idx="5"/>
          </p:cNvCxnSpPr>
          <p:nvPr/>
        </p:nvCxnSpPr>
        <p:spPr>
          <a:xfrm>
            <a:off x="4063868" y="4559307"/>
            <a:ext cx="5598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3" name="Google Shape;223;p19"/>
          <p:cNvSpPr txBox="1"/>
          <p:nvPr/>
        </p:nvSpPr>
        <p:spPr>
          <a:xfrm>
            <a:off x="1717927" y="4499020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512x32x32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24" name="Google Shape;224;p19"/>
          <p:cNvSpPr txBox="1"/>
          <p:nvPr/>
        </p:nvSpPr>
        <p:spPr>
          <a:xfrm>
            <a:off x="3559051" y="4712400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1024x32x32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25" name="Google Shape;225;p19"/>
          <p:cNvSpPr txBox="1"/>
          <p:nvPr/>
        </p:nvSpPr>
        <p:spPr>
          <a:xfrm>
            <a:off x="5400175" y="4531225"/>
            <a:ext cx="132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1024x32x32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26" name="Google Shape;226;p19"/>
          <p:cNvSpPr/>
          <p:nvPr/>
        </p:nvSpPr>
        <p:spPr>
          <a:xfrm>
            <a:off x="1662774" y="3224995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sp>
        <p:nvSpPr>
          <p:cNvPr id="227" name="Google Shape;227;p19"/>
          <p:cNvSpPr/>
          <p:nvPr/>
        </p:nvSpPr>
        <p:spPr>
          <a:xfrm>
            <a:off x="6460514" y="3532738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cxnSp>
        <p:nvCxnSpPr>
          <p:cNvPr id="228" name="Google Shape;228;p19"/>
          <p:cNvCxnSpPr>
            <a:stCxn id="219" idx="2"/>
            <a:endCxn id="211" idx="2"/>
          </p:cNvCxnSpPr>
          <p:nvPr/>
        </p:nvCxnSpPr>
        <p:spPr>
          <a:xfrm flipH="1" rot="10800000">
            <a:off x="5555295" y="3919407"/>
            <a:ext cx="362700" cy="639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29" name="Google Shape;229;p19"/>
          <p:cNvSpPr/>
          <p:nvPr/>
        </p:nvSpPr>
        <p:spPr>
          <a:xfrm>
            <a:off x="5308407" y="4116821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230" name="Google Shape;230;p19"/>
          <p:cNvSpPr txBox="1"/>
          <p:nvPr/>
        </p:nvSpPr>
        <p:spPr>
          <a:xfrm>
            <a:off x="6905136" y="405716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512x64x64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11" name="Google Shape;211;p19"/>
          <p:cNvSpPr/>
          <p:nvPr/>
        </p:nvSpPr>
        <p:spPr>
          <a:xfrm>
            <a:off x="5686323" y="3670580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231" name="Google Shape;231;p19"/>
          <p:cNvCxnSpPr>
            <a:stCxn id="211" idx="3"/>
            <a:endCxn id="227" idx="1"/>
          </p:cNvCxnSpPr>
          <p:nvPr/>
        </p:nvCxnSpPr>
        <p:spPr>
          <a:xfrm>
            <a:off x="6149523" y="3794930"/>
            <a:ext cx="3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2" name="Google Shape;232;p19"/>
          <p:cNvSpPr/>
          <p:nvPr/>
        </p:nvSpPr>
        <p:spPr>
          <a:xfrm>
            <a:off x="6678283" y="2668347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209" name="Google Shape;209;p19"/>
          <p:cNvSpPr/>
          <p:nvPr/>
        </p:nvSpPr>
        <p:spPr>
          <a:xfrm>
            <a:off x="5955504" y="2809915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233" name="Google Shape;233;p19"/>
          <p:cNvCxnSpPr>
            <a:stCxn id="209" idx="3"/>
            <a:endCxn id="232" idx="1"/>
          </p:cNvCxnSpPr>
          <p:nvPr/>
        </p:nvCxnSpPr>
        <p:spPr>
          <a:xfrm flipH="1" rot="10800000">
            <a:off x="6418704" y="2930665"/>
            <a:ext cx="259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4" name="Google Shape;234;p19"/>
          <p:cNvSpPr/>
          <p:nvPr/>
        </p:nvSpPr>
        <p:spPr>
          <a:xfrm>
            <a:off x="6804643" y="1818794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207" name="Google Shape;207;p19"/>
          <p:cNvSpPr/>
          <p:nvPr/>
        </p:nvSpPr>
        <p:spPr>
          <a:xfrm>
            <a:off x="6084246" y="1949238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235" name="Google Shape;235;p19"/>
          <p:cNvCxnSpPr>
            <a:stCxn id="207" idx="3"/>
            <a:endCxn id="234" idx="1"/>
          </p:cNvCxnSpPr>
          <p:nvPr/>
        </p:nvCxnSpPr>
        <p:spPr>
          <a:xfrm>
            <a:off x="6547446" y="2073588"/>
            <a:ext cx="2571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6" name="Google Shape;236;p19"/>
          <p:cNvSpPr/>
          <p:nvPr/>
        </p:nvSpPr>
        <p:spPr>
          <a:xfrm>
            <a:off x="6840887" y="943113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205" name="Google Shape;205;p19"/>
          <p:cNvSpPr/>
          <p:nvPr/>
        </p:nvSpPr>
        <p:spPr>
          <a:xfrm>
            <a:off x="6084237" y="1081042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237" name="Google Shape;237;p19"/>
          <p:cNvCxnSpPr>
            <a:stCxn id="205" idx="3"/>
            <a:endCxn id="236" idx="1"/>
          </p:cNvCxnSpPr>
          <p:nvPr/>
        </p:nvCxnSpPr>
        <p:spPr>
          <a:xfrm>
            <a:off x="6547437" y="1205392"/>
            <a:ext cx="29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8" name="Google Shape;238;p19"/>
          <p:cNvCxnSpPr>
            <a:stCxn id="227" idx="0"/>
            <a:endCxn id="209" idx="2"/>
          </p:cNvCxnSpPr>
          <p:nvPr/>
        </p:nvCxnSpPr>
        <p:spPr>
          <a:xfrm flipH="1" rot="5400000">
            <a:off x="6341714" y="2904088"/>
            <a:ext cx="474000" cy="7833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39" name="Google Shape;239;p19"/>
          <p:cNvCxnSpPr>
            <a:stCxn id="232" idx="0"/>
            <a:endCxn id="207" idx="2"/>
          </p:cNvCxnSpPr>
          <p:nvPr/>
        </p:nvCxnSpPr>
        <p:spPr>
          <a:xfrm flipH="1" rot="5400000">
            <a:off x="6516733" y="1996947"/>
            <a:ext cx="470400" cy="8724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0" name="Google Shape;240;p19"/>
          <p:cNvCxnSpPr>
            <a:stCxn id="234" idx="0"/>
            <a:endCxn id="205" idx="2"/>
          </p:cNvCxnSpPr>
          <p:nvPr/>
        </p:nvCxnSpPr>
        <p:spPr>
          <a:xfrm flipH="1" rot="5400000">
            <a:off x="6570643" y="1074944"/>
            <a:ext cx="489000" cy="9987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1" name="Google Shape;241;p19"/>
          <p:cNvSpPr txBox="1"/>
          <p:nvPr/>
        </p:nvSpPr>
        <p:spPr>
          <a:xfrm>
            <a:off x="5308399" y="3345977"/>
            <a:ext cx="121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</a:rPr>
              <a:t>1024x64x64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242" name="Google Shape;242;p19"/>
          <p:cNvSpPr/>
          <p:nvPr/>
        </p:nvSpPr>
        <p:spPr>
          <a:xfrm>
            <a:off x="6094146" y="3272204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243" name="Google Shape;243;p19"/>
          <p:cNvSpPr/>
          <p:nvPr/>
        </p:nvSpPr>
        <p:spPr>
          <a:xfrm>
            <a:off x="6094146" y="2415223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244" name="Google Shape;244;p19"/>
          <p:cNvSpPr/>
          <p:nvPr/>
        </p:nvSpPr>
        <p:spPr>
          <a:xfrm>
            <a:off x="6112771" y="1543320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245" name="Google Shape;245;p19"/>
          <p:cNvSpPr txBox="1"/>
          <p:nvPr/>
        </p:nvSpPr>
        <p:spPr>
          <a:xfrm>
            <a:off x="7697989" y="3173713"/>
            <a:ext cx="15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256x128x128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6" name="Google Shape;246;p19"/>
          <p:cNvSpPr txBox="1"/>
          <p:nvPr/>
        </p:nvSpPr>
        <p:spPr>
          <a:xfrm>
            <a:off x="7697989" y="2312675"/>
            <a:ext cx="15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128x256x256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7" name="Google Shape;247;p19"/>
          <p:cNvSpPr txBox="1"/>
          <p:nvPr/>
        </p:nvSpPr>
        <p:spPr>
          <a:xfrm>
            <a:off x="7697464" y="141836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64x512x512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8" name="Google Shape;248;p19"/>
          <p:cNvSpPr txBox="1"/>
          <p:nvPr/>
        </p:nvSpPr>
        <p:spPr>
          <a:xfrm>
            <a:off x="7148489" y="45866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49" name="Google Shape;249;p19"/>
          <p:cNvSpPr txBox="1"/>
          <p:nvPr/>
        </p:nvSpPr>
        <p:spPr>
          <a:xfrm>
            <a:off x="2677200" y="-5150"/>
            <a:ext cx="37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Binary Segmentation: UNet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250" name="Google Shape;250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0"/>
          <p:cNvSpPr/>
          <p:nvPr/>
        </p:nvSpPr>
        <p:spPr>
          <a:xfrm>
            <a:off x="980289" y="961016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256" name="Google Shape;256;p20"/>
          <p:cNvSpPr/>
          <p:nvPr/>
        </p:nvSpPr>
        <p:spPr>
          <a:xfrm>
            <a:off x="1185545" y="1833671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257" name="Google Shape;257;p20"/>
          <p:cNvSpPr/>
          <p:nvPr/>
        </p:nvSpPr>
        <p:spPr>
          <a:xfrm>
            <a:off x="1544261" y="2683213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258" name="Google Shape;258;p20"/>
          <p:cNvSpPr/>
          <p:nvPr/>
        </p:nvSpPr>
        <p:spPr>
          <a:xfrm>
            <a:off x="1891966" y="3540112"/>
            <a:ext cx="1109100" cy="49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cxnSp>
        <p:nvCxnSpPr>
          <p:cNvPr id="259" name="Google Shape;259;p20"/>
          <p:cNvCxnSpPr>
            <a:stCxn id="255" idx="2"/>
            <a:endCxn id="256" idx="0"/>
          </p:cNvCxnSpPr>
          <p:nvPr/>
        </p:nvCxnSpPr>
        <p:spPr>
          <a:xfrm flipH="1" rot="-5400000">
            <a:off x="1448289" y="1541966"/>
            <a:ext cx="378300" cy="205200"/>
          </a:xfrm>
          <a:prstGeom prst="curvedConnector3">
            <a:avLst>
              <a:gd fmla="val 4998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0" name="Google Shape;260;p20"/>
          <p:cNvCxnSpPr>
            <a:stCxn id="256" idx="2"/>
            <a:endCxn id="257" idx="0"/>
          </p:cNvCxnSpPr>
          <p:nvPr/>
        </p:nvCxnSpPr>
        <p:spPr>
          <a:xfrm flipH="1" rot="-5400000">
            <a:off x="1741895" y="2326271"/>
            <a:ext cx="355200" cy="358800"/>
          </a:xfrm>
          <a:prstGeom prst="curvedConnector3">
            <a:avLst>
              <a:gd fmla="val 50008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61" name="Google Shape;261;p20"/>
          <p:cNvCxnSpPr>
            <a:stCxn id="257" idx="2"/>
            <a:endCxn id="258" idx="0"/>
          </p:cNvCxnSpPr>
          <p:nvPr/>
        </p:nvCxnSpPr>
        <p:spPr>
          <a:xfrm flipH="1" rot="-5400000">
            <a:off x="2091461" y="3184963"/>
            <a:ext cx="362400" cy="347700"/>
          </a:xfrm>
          <a:prstGeom prst="curvedConnector3">
            <a:avLst>
              <a:gd fmla="val 50016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62" name="Google Shape;262;p20"/>
          <p:cNvSpPr txBox="1"/>
          <p:nvPr/>
        </p:nvSpPr>
        <p:spPr>
          <a:xfrm>
            <a:off x="679914" y="557762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3x512x512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63" name="Google Shape;263;p20"/>
          <p:cNvSpPr/>
          <p:nvPr/>
        </p:nvSpPr>
        <p:spPr>
          <a:xfrm>
            <a:off x="1108237" y="1529397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sp>
        <p:nvSpPr>
          <p:cNvPr id="264" name="Google Shape;264;p20"/>
          <p:cNvSpPr/>
          <p:nvPr/>
        </p:nvSpPr>
        <p:spPr>
          <a:xfrm>
            <a:off x="1375060" y="2377208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sp>
        <p:nvSpPr>
          <p:cNvPr id="265" name="Google Shape;265;p20"/>
          <p:cNvSpPr txBox="1"/>
          <p:nvPr/>
        </p:nvSpPr>
        <p:spPr>
          <a:xfrm>
            <a:off x="-99011" y="1879288"/>
            <a:ext cx="132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64x256x256</a:t>
            </a:r>
            <a:endParaRPr sz="1600">
              <a:solidFill>
                <a:schemeClr val="dk2"/>
              </a:solidFill>
            </a:endParaRPr>
          </a:p>
        </p:txBody>
      </p:sp>
      <p:cxnSp>
        <p:nvCxnSpPr>
          <p:cNvPr id="266" name="Google Shape;266;p20"/>
          <p:cNvCxnSpPr>
            <a:stCxn id="255" idx="3"/>
            <a:endCxn id="267" idx="1"/>
          </p:cNvCxnSpPr>
          <p:nvPr/>
        </p:nvCxnSpPr>
        <p:spPr>
          <a:xfrm flipH="1" rot="10800000">
            <a:off x="2089389" y="1205516"/>
            <a:ext cx="3994800" cy="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68" name="Google Shape;268;p20"/>
          <p:cNvCxnSpPr>
            <a:stCxn id="256" idx="3"/>
            <a:endCxn id="269" idx="1"/>
          </p:cNvCxnSpPr>
          <p:nvPr/>
        </p:nvCxnSpPr>
        <p:spPr>
          <a:xfrm flipH="1" rot="10800000">
            <a:off x="2294645" y="2073671"/>
            <a:ext cx="3789600" cy="7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0" name="Google Shape;270;p20"/>
          <p:cNvCxnSpPr>
            <a:stCxn id="257" idx="3"/>
            <a:endCxn id="271" idx="1"/>
          </p:cNvCxnSpPr>
          <p:nvPr/>
        </p:nvCxnSpPr>
        <p:spPr>
          <a:xfrm>
            <a:off x="2653361" y="2930413"/>
            <a:ext cx="3302100" cy="3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272" name="Google Shape;272;p20"/>
          <p:cNvCxnSpPr>
            <a:stCxn id="258" idx="3"/>
            <a:endCxn id="273" idx="1"/>
          </p:cNvCxnSpPr>
          <p:nvPr/>
        </p:nvCxnSpPr>
        <p:spPr>
          <a:xfrm>
            <a:off x="3001066" y="3787312"/>
            <a:ext cx="26853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274" name="Google Shape;274;p20"/>
          <p:cNvSpPr txBox="1"/>
          <p:nvPr/>
        </p:nvSpPr>
        <p:spPr>
          <a:xfrm>
            <a:off x="3532677" y="828033"/>
            <a:ext cx="16221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64x512x512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5" name="Google Shape;275;p20"/>
          <p:cNvSpPr txBox="1"/>
          <p:nvPr/>
        </p:nvSpPr>
        <p:spPr>
          <a:xfrm>
            <a:off x="3638963" y="172560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128x256x256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6" name="Google Shape;276;p20"/>
          <p:cNvSpPr txBox="1"/>
          <p:nvPr/>
        </p:nvSpPr>
        <p:spPr>
          <a:xfrm>
            <a:off x="134812" y="272884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128x128x128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7" name="Google Shape;277;p20"/>
          <p:cNvSpPr txBox="1"/>
          <p:nvPr/>
        </p:nvSpPr>
        <p:spPr>
          <a:xfrm>
            <a:off x="3669879" y="2520917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256x128x128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8" name="Google Shape;278;p20"/>
          <p:cNvSpPr txBox="1"/>
          <p:nvPr/>
        </p:nvSpPr>
        <p:spPr>
          <a:xfrm>
            <a:off x="482517" y="3592620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256x64x64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9" name="Google Shape;279;p20"/>
          <p:cNvSpPr txBox="1"/>
          <p:nvPr/>
        </p:nvSpPr>
        <p:spPr>
          <a:xfrm>
            <a:off x="3638951" y="3364247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512x64x64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80" name="Google Shape;280;p20"/>
          <p:cNvSpPr/>
          <p:nvPr/>
        </p:nvSpPr>
        <p:spPr>
          <a:xfrm>
            <a:off x="3081706" y="4357557"/>
            <a:ext cx="1032600" cy="40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Conv, ReLu</a:t>
            </a:r>
            <a:endParaRPr/>
          </a:p>
        </p:txBody>
      </p:sp>
      <p:sp>
        <p:nvSpPr>
          <p:cNvPr id="281" name="Google Shape;281;p20"/>
          <p:cNvSpPr/>
          <p:nvPr/>
        </p:nvSpPr>
        <p:spPr>
          <a:xfrm>
            <a:off x="4573132" y="4357557"/>
            <a:ext cx="1032600" cy="403500"/>
          </a:xfrm>
          <a:prstGeom prst="parallelogram">
            <a:avLst>
              <a:gd fmla="val 25000" name="adj"/>
            </a:avLst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Conv, ReLU</a:t>
            </a:r>
            <a:endParaRPr/>
          </a:p>
        </p:txBody>
      </p:sp>
      <p:cxnSp>
        <p:nvCxnSpPr>
          <p:cNvPr id="282" name="Google Shape;282;p20"/>
          <p:cNvCxnSpPr>
            <a:stCxn id="258" idx="2"/>
            <a:endCxn id="280" idx="5"/>
          </p:cNvCxnSpPr>
          <p:nvPr/>
        </p:nvCxnSpPr>
        <p:spPr>
          <a:xfrm flipH="1" rot="-5400000">
            <a:off x="2526916" y="3954112"/>
            <a:ext cx="524700" cy="6855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3" name="Google Shape;283;p20"/>
          <p:cNvSpPr/>
          <p:nvPr/>
        </p:nvSpPr>
        <p:spPr>
          <a:xfrm>
            <a:off x="2100567" y="4121605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cxnSp>
        <p:nvCxnSpPr>
          <p:cNvPr id="284" name="Google Shape;284;p20"/>
          <p:cNvCxnSpPr>
            <a:stCxn id="280" idx="2"/>
            <a:endCxn id="281" idx="5"/>
          </p:cNvCxnSpPr>
          <p:nvPr/>
        </p:nvCxnSpPr>
        <p:spPr>
          <a:xfrm>
            <a:off x="4063868" y="4559307"/>
            <a:ext cx="559800" cy="600"/>
          </a:xfrm>
          <a:prstGeom prst="curvedConnector3">
            <a:avLst>
              <a:gd fmla="val 50002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85" name="Google Shape;285;p20"/>
          <p:cNvSpPr txBox="1"/>
          <p:nvPr/>
        </p:nvSpPr>
        <p:spPr>
          <a:xfrm>
            <a:off x="1717927" y="4499020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512x32x32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86" name="Google Shape;286;p20"/>
          <p:cNvSpPr txBox="1"/>
          <p:nvPr/>
        </p:nvSpPr>
        <p:spPr>
          <a:xfrm>
            <a:off x="3559051" y="4712400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1024x32x32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87" name="Google Shape;287;p20"/>
          <p:cNvSpPr txBox="1"/>
          <p:nvPr/>
        </p:nvSpPr>
        <p:spPr>
          <a:xfrm>
            <a:off x="5400175" y="4531225"/>
            <a:ext cx="132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1024x32x32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88" name="Google Shape;288;p20"/>
          <p:cNvSpPr/>
          <p:nvPr/>
        </p:nvSpPr>
        <p:spPr>
          <a:xfrm>
            <a:off x="1662774" y="3224995"/>
            <a:ext cx="9813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MaxPool</a:t>
            </a:r>
            <a:endParaRPr/>
          </a:p>
        </p:txBody>
      </p:sp>
      <p:sp>
        <p:nvSpPr>
          <p:cNvPr id="289" name="Google Shape;289;p20"/>
          <p:cNvSpPr/>
          <p:nvPr/>
        </p:nvSpPr>
        <p:spPr>
          <a:xfrm>
            <a:off x="6460514" y="3532738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cxnSp>
        <p:nvCxnSpPr>
          <p:cNvPr id="290" name="Google Shape;290;p20"/>
          <p:cNvCxnSpPr>
            <a:stCxn id="281" idx="2"/>
            <a:endCxn id="273" idx="2"/>
          </p:cNvCxnSpPr>
          <p:nvPr/>
        </p:nvCxnSpPr>
        <p:spPr>
          <a:xfrm flipH="1" rot="10800000">
            <a:off x="5555295" y="3919407"/>
            <a:ext cx="362700" cy="639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1" name="Google Shape;291;p20"/>
          <p:cNvSpPr/>
          <p:nvPr/>
        </p:nvSpPr>
        <p:spPr>
          <a:xfrm>
            <a:off x="5308407" y="4116821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292" name="Google Shape;292;p20"/>
          <p:cNvSpPr txBox="1"/>
          <p:nvPr/>
        </p:nvSpPr>
        <p:spPr>
          <a:xfrm>
            <a:off x="6905136" y="405716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512x64x64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273" name="Google Shape;273;p20"/>
          <p:cNvSpPr/>
          <p:nvPr/>
        </p:nvSpPr>
        <p:spPr>
          <a:xfrm>
            <a:off x="5686323" y="3670580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293" name="Google Shape;293;p20"/>
          <p:cNvCxnSpPr>
            <a:stCxn id="273" idx="3"/>
            <a:endCxn id="289" idx="1"/>
          </p:cNvCxnSpPr>
          <p:nvPr/>
        </p:nvCxnSpPr>
        <p:spPr>
          <a:xfrm>
            <a:off x="6149523" y="3794930"/>
            <a:ext cx="3111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4" name="Google Shape;294;p20"/>
          <p:cNvSpPr/>
          <p:nvPr/>
        </p:nvSpPr>
        <p:spPr>
          <a:xfrm>
            <a:off x="6678283" y="2668347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271" name="Google Shape;271;p20"/>
          <p:cNvSpPr/>
          <p:nvPr/>
        </p:nvSpPr>
        <p:spPr>
          <a:xfrm>
            <a:off x="5955504" y="2809915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295" name="Google Shape;295;p20"/>
          <p:cNvCxnSpPr>
            <a:stCxn id="271" idx="3"/>
            <a:endCxn id="294" idx="1"/>
          </p:cNvCxnSpPr>
          <p:nvPr/>
        </p:nvCxnSpPr>
        <p:spPr>
          <a:xfrm flipH="1" rot="10800000">
            <a:off x="6418704" y="2930665"/>
            <a:ext cx="2595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20"/>
          <p:cNvSpPr/>
          <p:nvPr/>
        </p:nvSpPr>
        <p:spPr>
          <a:xfrm>
            <a:off x="6804643" y="1818794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269" name="Google Shape;269;p20"/>
          <p:cNvSpPr/>
          <p:nvPr/>
        </p:nvSpPr>
        <p:spPr>
          <a:xfrm>
            <a:off x="6084246" y="1949238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297" name="Google Shape;297;p20"/>
          <p:cNvCxnSpPr>
            <a:stCxn id="269" idx="3"/>
            <a:endCxn id="296" idx="1"/>
          </p:cNvCxnSpPr>
          <p:nvPr/>
        </p:nvCxnSpPr>
        <p:spPr>
          <a:xfrm>
            <a:off x="6547446" y="2073588"/>
            <a:ext cx="257100" cy="7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8" name="Google Shape;298;p20"/>
          <p:cNvSpPr/>
          <p:nvPr/>
        </p:nvSpPr>
        <p:spPr>
          <a:xfrm>
            <a:off x="6840887" y="943113"/>
            <a:ext cx="1019700" cy="524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>
                <a:latin typeface="Zilla Slab Highlight"/>
                <a:ea typeface="Zilla Slab Highlight"/>
                <a:cs typeface="Zilla Slab Highlight"/>
                <a:sym typeface="Zilla Slab Highlight"/>
              </a:rPr>
              <a:t>Block</a:t>
            </a:r>
            <a:endParaRPr sz="2400">
              <a:latin typeface="Zilla Slab Highlight"/>
              <a:ea typeface="Zilla Slab Highlight"/>
              <a:cs typeface="Zilla Slab Highlight"/>
              <a:sym typeface="Zilla Slab Highlight"/>
            </a:endParaRPr>
          </a:p>
        </p:txBody>
      </p:sp>
      <p:sp>
        <p:nvSpPr>
          <p:cNvPr id="267" name="Google Shape;267;p20"/>
          <p:cNvSpPr/>
          <p:nvPr/>
        </p:nvSpPr>
        <p:spPr>
          <a:xfrm>
            <a:off x="6084237" y="1081042"/>
            <a:ext cx="463200" cy="2487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+</a:t>
            </a:r>
            <a:endParaRPr/>
          </a:p>
        </p:txBody>
      </p:sp>
      <p:cxnSp>
        <p:nvCxnSpPr>
          <p:cNvPr id="299" name="Google Shape;299;p20"/>
          <p:cNvCxnSpPr>
            <a:stCxn id="267" idx="3"/>
            <a:endCxn id="298" idx="1"/>
          </p:cNvCxnSpPr>
          <p:nvPr/>
        </p:nvCxnSpPr>
        <p:spPr>
          <a:xfrm>
            <a:off x="6547437" y="1205392"/>
            <a:ext cx="293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0" name="Google Shape;300;p20"/>
          <p:cNvCxnSpPr>
            <a:stCxn id="289" idx="0"/>
            <a:endCxn id="271" idx="2"/>
          </p:cNvCxnSpPr>
          <p:nvPr/>
        </p:nvCxnSpPr>
        <p:spPr>
          <a:xfrm flipH="1" rot="5400000">
            <a:off x="6341714" y="2904088"/>
            <a:ext cx="474000" cy="783300"/>
          </a:xfrm>
          <a:prstGeom prst="curvedConnector3">
            <a:avLst>
              <a:gd fmla="val 50013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1" name="Google Shape;301;p20"/>
          <p:cNvCxnSpPr>
            <a:stCxn id="294" idx="0"/>
            <a:endCxn id="269" idx="2"/>
          </p:cNvCxnSpPr>
          <p:nvPr/>
        </p:nvCxnSpPr>
        <p:spPr>
          <a:xfrm flipH="1" rot="5400000">
            <a:off x="6516733" y="1996947"/>
            <a:ext cx="470400" cy="872400"/>
          </a:xfrm>
          <a:prstGeom prst="curvedConnector3">
            <a:avLst>
              <a:gd fmla="val 50001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02" name="Google Shape;302;p20"/>
          <p:cNvCxnSpPr>
            <a:stCxn id="296" idx="0"/>
            <a:endCxn id="267" idx="2"/>
          </p:cNvCxnSpPr>
          <p:nvPr/>
        </p:nvCxnSpPr>
        <p:spPr>
          <a:xfrm flipH="1" rot="5400000">
            <a:off x="6570643" y="1074944"/>
            <a:ext cx="489000" cy="998700"/>
          </a:xfrm>
          <a:prstGeom prst="curvedConnector3">
            <a:avLst>
              <a:gd fmla="val 50005" name="adj1"/>
            </a:avLst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03" name="Google Shape;303;p20"/>
          <p:cNvSpPr txBox="1"/>
          <p:nvPr/>
        </p:nvSpPr>
        <p:spPr>
          <a:xfrm>
            <a:off x="5308399" y="3345977"/>
            <a:ext cx="1219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ru" sz="1300">
                <a:solidFill>
                  <a:schemeClr val="dk2"/>
                </a:solidFill>
              </a:rPr>
              <a:t>1024x64x64</a:t>
            </a:r>
            <a:endParaRPr sz="1300">
              <a:solidFill>
                <a:schemeClr val="dk2"/>
              </a:solidFill>
            </a:endParaRPr>
          </a:p>
        </p:txBody>
      </p:sp>
      <p:sp>
        <p:nvSpPr>
          <p:cNvPr id="304" name="Google Shape;304;p20"/>
          <p:cNvSpPr/>
          <p:nvPr/>
        </p:nvSpPr>
        <p:spPr>
          <a:xfrm>
            <a:off x="6094146" y="3272204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305" name="Google Shape;305;p20"/>
          <p:cNvSpPr/>
          <p:nvPr/>
        </p:nvSpPr>
        <p:spPr>
          <a:xfrm>
            <a:off x="6094146" y="2415223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306" name="Google Shape;306;p20"/>
          <p:cNvSpPr/>
          <p:nvPr/>
        </p:nvSpPr>
        <p:spPr>
          <a:xfrm>
            <a:off x="6112771" y="1543320"/>
            <a:ext cx="1622100" cy="1812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38761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ConvTransposed</a:t>
            </a:r>
            <a:endParaRPr/>
          </a:p>
        </p:txBody>
      </p:sp>
      <p:sp>
        <p:nvSpPr>
          <p:cNvPr id="307" name="Google Shape;307;p20"/>
          <p:cNvSpPr txBox="1"/>
          <p:nvPr/>
        </p:nvSpPr>
        <p:spPr>
          <a:xfrm>
            <a:off x="7697989" y="3173713"/>
            <a:ext cx="15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256x128x128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08" name="Google Shape;308;p20"/>
          <p:cNvSpPr txBox="1"/>
          <p:nvPr/>
        </p:nvSpPr>
        <p:spPr>
          <a:xfrm>
            <a:off x="7697989" y="2312675"/>
            <a:ext cx="1545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128x256x256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09" name="Google Shape;309;p20"/>
          <p:cNvSpPr txBox="1"/>
          <p:nvPr/>
        </p:nvSpPr>
        <p:spPr>
          <a:xfrm>
            <a:off x="7697464" y="141836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64x512x512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10" name="Google Shape;310;p20"/>
          <p:cNvSpPr txBox="1"/>
          <p:nvPr/>
        </p:nvSpPr>
        <p:spPr>
          <a:xfrm>
            <a:off x="7148489" y="458663"/>
            <a:ext cx="14094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>
                <a:solidFill>
                  <a:schemeClr val="dk2"/>
                </a:solidFill>
              </a:rPr>
              <a:t>2x512x512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311" name="Google Shape;311;p20"/>
          <p:cNvSpPr txBox="1"/>
          <p:nvPr/>
        </p:nvSpPr>
        <p:spPr>
          <a:xfrm>
            <a:off x="2677200" y="-5150"/>
            <a:ext cx="3789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200">
                <a:solidFill>
                  <a:schemeClr val="dk1"/>
                </a:solidFill>
              </a:rPr>
              <a:t>Binary Segmentation: UNet</a:t>
            </a:r>
            <a:endParaRPr sz="2200">
              <a:solidFill>
                <a:schemeClr val="dk1"/>
              </a:solidFill>
            </a:endParaRPr>
          </a:p>
        </p:txBody>
      </p:sp>
      <p:sp>
        <p:nvSpPr>
          <p:cNvPr id="312" name="Google Shape;312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2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318" name="Google Shape;318;p21"/>
          <p:cNvPicPr preferRelativeResize="0"/>
          <p:nvPr/>
        </p:nvPicPr>
        <p:blipFill rotWithShape="1">
          <a:blip r:embed="rId3">
            <a:alphaModFix/>
          </a:blip>
          <a:srcRect b="0" l="0" r="24104" t="0"/>
          <a:stretch/>
        </p:blipFill>
        <p:spPr>
          <a:xfrm>
            <a:off x="1217813" y="311375"/>
            <a:ext cx="6708376" cy="217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1"/>
          <p:cNvPicPr preferRelativeResize="0"/>
          <p:nvPr/>
        </p:nvPicPr>
        <p:blipFill rotWithShape="1">
          <a:blip r:embed="rId4">
            <a:alphaModFix/>
          </a:blip>
          <a:srcRect b="0" l="0" r="24104" t="0"/>
          <a:stretch/>
        </p:blipFill>
        <p:spPr>
          <a:xfrm>
            <a:off x="1217813" y="2658825"/>
            <a:ext cx="6708376" cy="2173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